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2"/>
  </p:notesMasterIdLst>
  <p:sldIdLst>
    <p:sldId id="266" r:id="rId2"/>
    <p:sldId id="258" r:id="rId3"/>
    <p:sldId id="343" r:id="rId4"/>
    <p:sldId id="268" r:id="rId5"/>
    <p:sldId id="270" r:id="rId6"/>
    <p:sldId id="337" r:id="rId7"/>
    <p:sldId id="271" r:id="rId8"/>
    <p:sldId id="339" r:id="rId9"/>
    <p:sldId id="340" r:id="rId10"/>
    <p:sldId id="272" r:id="rId11"/>
    <p:sldId id="341" r:id="rId12"/>
    <p:sldId id="273" r:id="rId13"/>
    <p:sldId id="331" r:id="rId14"/>
    <p:sldId id="335" r:id="rId15"/>
    <p:sldId id="329" r:id="rId16"/>
    <p:sldId id="333" r:id="rId17"/>
    <p:sldId id="342" r:id="rId18"/>
    <p:sldId id="336" r:id="rId19"/>
    <p:sldId id="334" r:id="rId20"/>
    <p:sldId id="257" r:id="rId2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ce Guo" initials="AG" lastIdx="5" clrIdx="0">
    <p:extLst>
      <p:ext uri="{19B8F6BF-5375-455C-9EA6-DF929625EA0E}">
        <p15:presenceInfo xmlns:p15="http://schemas.microsoft.com/office/powerpoint/2012/main" userId="S::alice.guo@r3.com::4182c041-6b5f-4fa3-b234-c181405e36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67"/>
    <p:restoredTop sz="84733"/>
  </p:normalViewPr>
  <p:slideViewPr>
    <p:cSldViewPr snapToGrid="0" snapToObjects="1">
      <p:cViewPr varScale="1">
        <p:scale>
          <a:sx n="128" d="100"/>
          <a:sy n="128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8472F7-3CE0-9348-AFCB-90108EB45FF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92B63E3-1216-2F4E-BB5D-BA116BE3F86F}">
      <dgm:prSet phldrT="[Text]"/>
      <dgm:spPr/>
      <dgm:t>
        <a:bodyPr/>
        <a:lstStyle/>
        <a:p>
          <a:r>
            <a:rPr lang="en-GB" dirty="0"/>
            <a:t>Road Tax</a:t>
          </a:r>
        </a:p>
      </dgm:t>
    </dgm:pt>
    <dgm:pt modelId="{F6DA2B9E-D1BF-0043-89F7-AABDE3B99FFA}" type="parTrans" cxnId="{724539F0-4E11-2644-BABD-C47E32A18090}">
      <dgm:prSet/>
      <dgm:spPr/>
      <dgm:t>
        <a:bodyPr/>
        <a:lstStyle/>
        <a:p>
          <a:endParaRPr lang="en-GB"/>
        </a:p>
      </dgm:t>
    </dgm:pt>
    <dgm:pt modelId="{D686A29C-0521-9E4F-8102-485791D3D034}" type="sibTrans" cxnId="{724539F0-4E11-2644-BABD-C47E32A18090}">
      <dgm:prSet/>
      <dgm:spPr/>
      <dgm:t>
        <a:bodyPr/>
        <a:lstStyle/>
        <a:p>
          <a:endParaRPr lang="en-GB"/>
        </a:p>
      </dgm:t>
    </dgm:pt>
    <dgm:pt modelId="{B62643B9-03CF-5244-9714-95538392AAC1}">
      <dgm:prSet phldrT="[Text]"/>
      <dgm:spPr/>
      <dgm:t>
        <a:bodyPr/>
        <a:lstStyle/>
        <a:p>
          <a:r>
            <a:rPr lang="en-GB" dirty="0"/>
            <a:t>Car Insurance</a:t>
          </a:r>
        </a:p>
      </dgm:t>
    </dgm:pt>
    <dgm:pt modelId="{03AE7E08-A808-4D46-A361-FE10A4FC927F}" type="parTrans" cxnId="{5677F432-F15E-7F48-A75B-F06BD7FD35F2}">
      <dgm:prSet/>
      <dgm:spPr/>
      <dgm:t>
        <a:bodyPr/>
        <a:lstStyle/>
        <a:p>
          <a:endParaRPr lang="en-GB"/>
        </a:p>
      </dgm:t>
    </dgm:pt>
    <dgm:pt modelId="{A8B48A38-4E8C-C74A-89FF-3C8DB3406E9D}" type="sibTrans" cxnId="{5677F432-F15E-7F48-A75B-F06BD7FD35F2}">
      <dgm:prSet/>
      <dgm:spPr/>
      <dgm:t>
        <a:bodyPr/>
        <a:lstStyle/>
        <a:p>
          <a:endParaRPr lang="en-GB"/>
        </a:p>
      </dgm:t>
    </dgm:pt>
    <dgm:pt modelId="{EB9FFEF3-1EA9-0C49-93B2-0A85A791C9E4}">
      <dgm:prSet phldrT="[Text]"/>
      <dgm:spPr/>
      <dgm:t>
        <a:bodyPr/>
        <a:lstStyle/>
        <a:p>
          <a:r>
            <a:rPr lang="en-GB" dirty="0"/>
            <a:t>MOT</a:t>
          </a:r>
        </a:p>
      </dgm:t>
    </dgm:pt>
    <dgm:pt modelId="{0C02722F-6751-524E-8CE0-CAD084F663F2}" type="parTrans" cxnId="{D5805245-3960-4246-8805-97439DEB932E}">
      <dgm:prSet/>
      <dgm:spPr/>
      <dgm:t>
        <a:bodyPr/>
        <a:lstStyle/>
        <a:p>
          <a:endParaRPr lang="en-GB"/>
        </a:p>
      </dgm:t>
    </dgm:pt>
    <dgm:pt modelId="{51AAD9A1-8211-D342-B5B2-4F33FF307656}" type="sibTrans" cxnId="{D5805245-3960-4246-8805-97439DEB932E}">
      <dgm:prSet/>
      <dgm:spPr/>
      <dgm:t>
        <a:bodyPr/>
        <a:lstStyle/>
        <a:p>
          <a:endParaRPr lang="en-GB"/>
        </a:p>
      </dgm:t>
    </dgm:pt>
    <dgm:pt modelId="{5FE159A1-0C5C-524A-95AE-7EF839C0241F}" type="pres">
      <dgm:prSet presAssocID="{D08472F7-3CE0-9348-AFCB-90108EB45FFE}" presName="Name0" presStyleCnt="0">
        <dgm:presLayoutVars>
          <dgm:dir/>
          <dgm:resizeHandles val="exact"/>
        </dgm:presLayoutVars>
      </dgm:prSet>
      <dgm:spPr/>
    </dgm:pt>
    <dgm:pt modelId="{1DAEA325-3DF2-2648-8E35-82D152130874}" type="pres">
      <dgm:prSet presAssocID="{092B63E3-1216-2F4E-BB5D-BA116BE3F86F}" presName="node" presStyleLbl="node1" presStyleIdx="0" presStyleCnt="3">
        <dgm:presLayoutVars>
          <dgm:bulletEnabled val="1"/>
        </dgm:presLayoutVars>
      </dgm:prSet>
      <dgm:spPr/>
    </dgm:pt>
    <dgm:pt modelId="{65A33E3F-0210-C74F-83C0-2BF896E7200B}" type="pres">
      <dgm:prSet presAssocID="{D686A29C-0521-9E4F-8102-485791D3D034}" presName="sibTrans" presStyleLbl="sibTrans2D1" presStyleIdx="0" presStyleCnt="2" custAng="10800000"/>
      <dgm:spPr/>
    </dgm:pt>
    <dgm:pt modelId="{5D0F7A95-0159-C14D-9A07-C029922BC9B0}" type="pres">
      <dgm:prSet presAssocID="{D686A29C-0521-9E4F-8102-485791D3D034}" presName="connectorText" presStyleLbl="sibTrans2D1" presStyleIdx="0" presStyleCnt="2"/>
      <dgm:spPr/>
    </dgm:pt>
    <dgm:pt modelId="{E8B4A6C3-8BF4-ED41-90E7-0DCC6E44ECBB}" type="pres">
      <dgm:prSet presAssocID="{B62643B9-03CF-5244-9714-95538392AAC1}" presName="node" presStyleLbl="node1" presStyleIdx="1" presStyleCnt="3">
        <dgm:presLayoutVars>
          <dgm:bulletEnabled val="1"/>
        </dgm:presLayoutVars>
      </dgm:prSet>
      <dgm:spPr/>
    </dgm:pt>
    <dgm:pt modelId="{D4E0BF66-0893-494A-81A7-7E6061BA4E7C}" type="pres">
      <dgm:prSet presAssocID="{A8B48A38-4E8C-C74A-89FF-3C8DB3406E9D}" presName="sibTrans" presStyleLbl="sibTrans2D1" presStyleIdx="1" presStyleCnt="2" custAng="10800000"/>
      <dgm:spPr/>
    </dgm:pt>
    <dgm:pt modelId="{8A754E8A-9B94-C842-AB31-9F426EAB4EA8}" type="pres">
      <dgm:prSet presAssocID="{A8B48A38-4E8C-C74A-89FF-3C8DB3406E9D}" presName="connectorText" presStyleLbl="sibTrans2D1" presStyleIdx="1" presStyleCnt="2"/>
      <dgm:spPr/>
    </dgm:pt>
    <dgm:pt modelId="{1B68E137-785C-164A-BC76-F5C08F1BA13D}" type="pres">
      <dgm:prSet presAssocID="{EB9FFEF3-1EA9-0C49-93B2-0A85A791C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C7DDF1D-83DE-714B-A12D-00DB5A977EDD}" type="presOf" srcId="{A8B48A38-4E8C-C74A-89FF-3C8DB3406E9D}" destId="{8A754E8A-9B94-C842-AB31-9F426EAB4EA8}" srcOrd="1" destOrd="0" presId="urn:microsoft.com/office/officeart/2005/8/layout/process1"/>
    <dgm:cxn modelId="{6888771F-0E4B-9142-A07D-88C42D85A30B}" type="presOf" srcId="{B62643B9-03CF-5244-9714-95538392AAC1}" destId="{E8B4A6C3-8BF4-ED41-90E7-0DCC6E44ECBB}" srcOrd="0" destOrd="0" presId="urn:microsoft.com/office/officeart/2005/8/layout/process1"/>
    <dgm:cxn modelId="{5677F432-F15E-7F48-A75B-F06BD7FD35F2}" srcId="{D08472F7-3CE0-9348-AFCB-90108EB45FFE}" destId="{B62643B9-03CF-5244-9714-95538392AAC1}" srcOrd="1" destOrd="0" parTransId="{03AE7E08-A808-4D46-A361-FE10A4FC927F}" sibTransId="{A8B48A38-4E8C-C74A-89FF-3C8DB3406E9D}"/>
    <dgm:cxn modelId="{399B763A-8224-5942-95EA-D099854D956F}" type="presOf" srcId="{092B63E3-1216-2F4E-BB5D-BA116BE3F86F}" destId="{1DAEA325-3DF2-2648-8E35-82D152130874}" srcOrd="0" destOrd="0" presId="urn:microsoft.com/office/officeart/2005/8/layout/process1"/>
    <dgm:cxn modelId="{D5805245-3960-4246-8805-97439DEB932E}" srcId="{D08472F7-3CE0-9348-AFCB-90108EB45FFE}" destId="{EB9FFEF3-1EA9-0C49-93B2-0A85A791C9E4}" srcOrd="2" destOrd="0" parTransId="{0C02722F-6751-524E-8CE0-CAD084F663F2}" sibTransId="{51AAD9A1-8211-D342-B5B2-4F33FF307656}"/>
    <dgm:cxn modelId="{19467855-B595-2942-B729-DAB8A4929434}" type="presOf" srcId="{A8B48A38-4E8C-C74A-89FF-3C8DB3406E9D}" destId="{D4E0BF66-0893-494A-81A7-7E6061BA4E7C}" srcOrd="0" destOrd="0" presId="urn:microsoft.com/office/officeart/2005/8/layout/process1"/>
    <dgm:cxn modelId="{B48BBD6E-C9A2-AE48-BEDF-AD37338871FF}" type="presOf" srcId="{D08472F7-3CE0-9348-AFCB-90108EB45FFE}" destId="{5FE159A1-0C5C-524A-95AE-7EF839C0241F}" srcOrd="0" destOrd="0" presId="urn:microsoft.com/office/officeart/2005/8/layout/process1"/>
    <dgm:cxn modelId="{62DAD3A3-0D1F-6641-9520-7E086918DA17}" type="presOf" srcId="{D686A29C-0521-9E4F-8102-485791D3D034}" destId="{65A33E3F-0210-C74F-83C0-2BF896E7200B}" srcOrd="0" destOrd="0" presId="urn:microsoft.com/office/officeart/2005/8/layout/process1"/>
    <dgm:cxn modelId="{263526BE-90BA-C842-B9BF-0FD3C1E90F25}" type="presOf" srcId="{EB9FFEF3-1EA9-0C49-93B2-0A85A791C9E4}" destId="{1B68E137-785C-164A-BC76-F5C08F1BA13D}" srcOrd="0" destOrd="0" presId="urn:microsoft.com/office/officeart/2005/8/layout/process1"/>
    <dgm:cxn modelId="{40865FEB-1B0E-0C46-A832-7F1CEB44761D}" type="presOf" srcId="{D686A29C-0521-9E4F-8102-485791D3D034}" destId="{5D0F7A95-0159-C14D-9A07-C029922BC9B0}" srcOrd="1" destOrd="0" presId="urn:microsoft.com/office/officeart/2005/8/layout/process1"/>
    <dgm:cxn modelId="{724539F0-4E11-2644-BABD-C47E32A18090}" srcId="{D08472F7-3CE0-9348-AFCB-90108EB45FFE}" destId="{092B63E3-1216-2F4E-BB5D-BA116BE3F86F}" srcOrd="0" destOrd="0" parTransId="{F6DA2B9E-D1BF-0043-89F7-AABDE3B99FFA}" sibTransId="{D686A29C-0521-9E4F-8102-485791D3D034}"/>
    <dgm:cxn modelId="{4324DD08-6A16-C144-B26F-D391E4037A75}" type="presParOf" srcId="{5FE159A1-0C5C-524A-95AE-7EF839C0241F}" destId="{1DAEA325-3DF2-2648-8E35-82D152130874}" srcOrd="0" destOrd="0" presId="urn:microsoft.com/office/officeart/2005/8/layout/process1"/>
    <dgm:cxn modelId="{231F9370-0FCF-8D43-A92C-2ED00A2802A0}" type="presParOf" srcId="{5FE159A1-0C5C-524A-95AE-7EF839C0241F}" destId="{65A33E3F-0210-C74F-83C0-2BF896E7200B}" srcOrd="1" destOrd="0" presId="urn:microsoft.com/office/officeart/2005/8/layout/process1"/>
    <dgm:cxn modelId="{D1FCBB62-A99B-CC4B-BA3F-2F4CBDF80F37}" type="presParOf" srcId="{65A33E3F-0210-C74F-83C0-2BF896E7200B}" destId="{5D0F7A95-0159-C14D-9A07-C029922BC9B0}" srcOrd="0" destOrd="0" presId="urn:microsoft.com/office/officeart/2005/8/layout/process1"/>
    <dgm:cxn modelId="{80B697A3-0EBC-FB48-AB47-95694F078BF5}" type="presParOf" srcId="{5FE159A1-0C5C-524A-95AE-7EF839C0241F}" destId="{E8B4A6C3-8BF4-ED41-90E7-0DCC6E44ECBB}" srcOrd="2" destOrd="0" presId="urn:microsoft.com/office/officeart/2005/8/layout/process1"/>
    <dgm:cxn modelId="{1D3F9D11-ED32-0A4F-A62E-78B3C3DF19D4}" type="presParOf" srcId="{5FE159A1-0C5C-524A-95AE-7EF839C0241F}" destId="{D4E0BF66-0893-494A-81A7-7E6061BA4E7C}" srcOrd="3" destOrd="0" presId="urn:microsoft.com/office/officeart/2005/8/layout/process1"/>
    <dgm:cxn modelId="{05A2B797-E532-BB42-882B-A1E6558986E0}" type="presParOf" srcId="{D4E0BF66-0893-494A-81A7-7E6061BA4E7C}" destId="{8A754E8A-9B94-C842-AB31-9F426EAB4EA8}" srcOrd="0" destOrd="0" presId="urn:microsoft.com/office/officeart/2005/8/layout/process1"/>
    <dgm:cxn modelId="{251B31C3-E6D9-9C4A-9C3B-6856D3DE58DC}" type="presParOf" srcId="{5FE159A1-0C5C-524A-95AE-7EF839C0241F}" destId="{1B68E137-785C-164A-BC76-F5C08F1BA1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EA325-3DF2-2648-8E35-82D152130874}">
      <dsp:nvSpPr>
        <dsp:cNvPr id="0" name=""/>
        <dsp:cNvSpPr/>
      </dsp:nvSpPr>
      <dsp:spPr>
        <a:xfrm>
          <a:off x="4487" y="498192"/>
          <a:ext cx="1341303" cy="804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Road Tax</a:t>
          </a:r>
        </a:p>
      </dsp:txBody>
      <dsp:txXfrm>
        <a:off x="28058" y="521763"/>
        <a:ext cx="1294161" cy="757640"/>
      </dsp:txXfrm>
    </dsp:sp>
    <dsp:sp modelId="{65A33E3F-0210-C74F-83C0-2BF896E7200B}">
      <dsp:nvSpPr>
        <dsp:cNvPr id="0" name=""/>
        <dsp:cNvSpPr/>
      </dsp:nvSpPr>
      <dsp:spPr>
        <a:xfrm rot="10800000">
          <a:off x="1479921" y="734261"/>
          <a:ext cx="284356" cy="332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565228" y="800790"/>
        <a:ext cx="199049" cy="199585"/>
      </dsp:txXfrm>
    </dsp:sp>
    <dsp:sp modelId="{E8B4A6C3-8BF4-ED41-90E7-0DCC6E44ECBB}">
      <dsp:nvSpPr>
        <dsp:cNvPr id="0" name=""/>
        <dsp:cNvSpPr/>
      </dsp:nvSpPr>
      <dsp:spPr>
        <a:xfrm>
          <a:off x="1882313" y="498192"/>
          <a:ext cx="1341303" cy="804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Car Insurance</a:t>
          </a:r>
        </a:p>
      </dsp:txBody>
      <dsp:txXfrm>
        <a:off x="1905884" y="521763"/>
        <a:ext cx="1294161" cy="757640"/>
      </dsp:txXfrm>
    </dsp:sp>
    <dsp:sp modelId="{D4E0BF66-0893-494A-81A7-7E6061BA4E7C}">
      <dsp:nvSpPr>
        <dsp:cNvPr id="0" name=""/>
        <dsp:cNvSpPr/>
      </dsp:nvSpPr>
      <dsp:spPr>
        <a:xfrm rot="10800000">
          <a:off x="3357747" y="734261"/>
          <a:ext cx="284356" cy="3326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443054" y="800790"/>
        <a:ext cx="199049" cy="199585"/>
      </dsp:txXfrm>
    </dsp:sp>
    <dsp:sp modelId="{1B68E137-785C-164A-BC76-F5C08F1BA13D}">
      <dsp:nvSpPr>
        <dsp:cNvPr id="0" name=""/>
        <dsp:cNvSpPr/>
      </dsp:nvSpPr>
      <dsp:spPr>
        <a:xfrm>
          <a:off x="3760138" y="498192"/>
          <a:ext cx="1341303" cy="804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MOT</a:t>
          </a:r>
        </a:p>
      </dsp:txBody>
      <dsp:txXfrm>
        <a:off x="3783709" y="521763"/>
        <a:ext cx="1294161" cy="757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88DDE-CD08-B348-8984-86DA771519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497A2-819A-0645-B724-14EA5E268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7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42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0A185-CFF6-7A4A-ABDC-7EC5CC555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45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0A185-CFF6-7A4A-ABDC-7EC5CC555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4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04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0A185-CFF6-7A4A-ABDC-7EC5CC5557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93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2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Garage: authorized</a:t>
            </a:r>
          </a:p>
          <a:p>
            <a:r>
              <a:rPr lang="en-US" dirty="0"/>
              <a:t>Cash: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31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  <a:p>
            <a:r>
              <a:rPr lang="en-US" dirty="0" err="1"/>
              <a:t>ActionParty</a:t>
            </a:r>
            <a:r>
              <a:rPr lang="en-US" dirty="0"/>
              <a:t>:</a:t>
            </a:r>
          </a:p>
          <a:p>
            <a:r>
              <a:rPr lang="en-US" dirty="0"/>
              <a:t>After a few rounds of exchanging proposals, when one party is trying to initiate a flow to reach to agreement, how could the other party make decision whether to accept or reject? Remember that human intervention is not allowed in responding flow. There could be a few options:</a:t>
            </a:r>
          </a:p>
          <a:p>
            <a:r>
              <a:rPr lang="en-US" dirty="0"/>
              <a:t>	setting some hardcode threshold in responding flow -&gt; lame, not feasible</a:t>
            </a:r>
          </a:p>
          <a:p>
            <a:r>
              <a:rPr lang="en-US" dirty="0"/>
              <a:t>	</a:t>
            </a:r>
            <a:r>
              <a:rPr lang="en-US" dirty="0" err="1"/>
              <a:t>actionParty</a:t>
            </a:r>
            <a:r>
              <a:rPr lang="en-US" dirty="0"/>
              <a:t>/take actions in turns -&gt; less flexibility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each party will record the last proposal they send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0A185-CFF6-7A4A-ABDC-7EC5CC5557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4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7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42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94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497A2-819A-0645-B724-14EA5E268A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09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0A185-CFF6-7A4A-ABDC-7EC5CC555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7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0A185-CFF6-7A4A-ABDC-7EC5CC555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32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hyperlink" Target="https://twitter.com/inside_r3" TargetMode="External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hyperlink" Target="https://www.linkedin.com/company/r3cev-llc/" TargetMode="External"/><Relationship Id="rId4" Type="http://schemas.openxmlformats.org/officeDocument/2006/relationships/hyperlink" Target="http://www.r3.com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283ED4-856D-B64A-AD18-471B9545F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69819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344863" y="2410998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8687FA99-999F-104F-A6C7-CEC6B38DCA37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29" name="Body Level One…">
            <a:extLst>
              <a:ext uri="{FF2B5EF4-FFF2-40B4-BE49-F238E27FC236}">
                <a16:creationId xmlns:a16="http://schemas.microsoft.com/office/drawing/2014/main" id="{81D83B31-B873-824B-8B89-64C0210C9FA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363914" y="4485110"/>
            <a:ext cx="4783282" cy="4391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125"/>
              </a:spcBef>
              <a:buSzTx/>
              <a:buNone/>
              <a:defRPr sz="1100" b="0" i="0" cap="none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  <a:lvl2pPr marL="0" indent="8572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2pPr>
            <a:lvl3pPr marL="0" indent="17145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3pPr>
            <a:lvl4pPr marL="0" indent="257175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4pPr>
            <a:lvl5pPr marL="0" indent="342900">
              <a:spcBef>
                <a:spcPts val="1125"/>
              </a:spcBef>
              <a:buSzTx/>
              <a:buNone/>
              <a:defRPr sz="1100" b="0" i="0" cap="all" spc="113">
                <a:solidFill>
                  <a:schemeClr val="accent4">
                    <a:lumMod val="10000"/>
                  </a:schemeClr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5pPr>
          </a:lstStyle>
          <a:p>
            <a:pPr lvl="0"/>
            <a:r>
              <a:rPr lang="en-US" dirty="0"/>
              <a:t>Calibri Regular 11pt – ALL CAPS FOR SUBTITLE</a:t>
            </a: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BF24EFFF-01A8-C349-AAF6-0BD802CAC0B2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6AD140-1266-2042-AA1A-7BD480CDA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19" y="442569"/>
            <a:ext cx="1344581" cy="1344581"/>
          </a:xfrm>
          <a:prstGeom prst="rect">
            <a:avLst/>
          </a:prstGeom>
        </p:spPr>
      </p:pic>
      <p:sp>
        <p:nvSpPr>
          <p:cNvPr id="32" name="Line">
            <a:extLst>
              <a:ext uri="{FF2B5EF4-FFF2-40B4-BE49-F238E27FC236}">
                <a16:creationId xmlns:a16="http://schemas.microsoft.com/office/drawing/2014/main" id="{021D1CD8-183D-8643-B8C7-CBF06D7035F3}"/>
              </a:ext>
            </a:extLst>
          </p:cNvPr>
          <p:cNvSpPr/>
          <p:nvPr userDrawn="1"/>
        </p:nvSpPr>
        <p:spPr>
          <a:xfrm flipV="1">
            <a:off x="2411382" y="4275707"/>
            <a:ext cx="3456175" cy="6348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1134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CD9E2F3-111E-FA43-BD74-800644E2B4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986" y="-139485"/>
            <a:ext cx="9376474" cy="5393410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3C832E6-7AE8-8A42-93E3-626300B21A6D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8957BB81-23D2-8C47-99EB-A95815D5B27F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D3F4CC91-49B3-2E4E-A628-07823AB0BA4A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6755973" y="3551103"/>
            <a:ext cx="853356" cy="853356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584434" y="2940981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283444" y="1426024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A818B3-4B4F-134A-A1F6-248A0BF775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65" y="287319"/>
            <a:ext cx="1571183" cy="628473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72020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5735FDC-EFF0-184B-A3BA-5940687FF9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986" y="-52781"/>
            <a:ext cx="9495114" cy="5306706"/>
          </a:xfrm>
          <a:prstGeom prst="rect">
            <a:avLst/>
          </a:prstGeom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884801" y="1755727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8957BB81-23D2-8C47-99EB-A95815D5B27F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D3F4CC91-49B3-2E4E-A628-07823AB0BA4A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29953F-7D81-8E44-A4AC-511881860B16}"/>
              </a:ext>
            </a:extLst>
          </p:cNvPr>
          <p:cNvSpPr/>
          <p:nvPr userDrawn="1"/>
        </p:nvSpPr>
        <p:spPr>
          <a:xfrm>
            <a:off x="6755973" y="3551103"/>
            <a:ext cx="853356" cy="853356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3FBE7C-AD17-BF47-8335-59351AE7EFFA}"/>
              </a:ext>
            </a:extLst>
          </p:cNvPr>
          <p:cNvSpPr/>
          <p:nvPr userDrawn="1"/>
        </p:nvSpPr>
        <p:spPr>
          <a:xfrm>
            <a:off x="7584434" y="2940981"/>
            <a:ext cx="426768" cy="426768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8345FF-15F8-B247-8262-9F4DE40B0A48}"/>
              </a:ext>
            </a:extLst>
          </p:cNvPr>
          <p:cNvSpPr/>
          <p:nvPr userDrawn="1"/>
        </p:nvSpPr>
        <p:spPr>
          <a:xfrm>
            <a:off x="3283444" y="1417261"/>
            <a:ext cx="316555" cy="316555"/>
          </a:xfrm>
          <a:prstGeom prst="ellipse">
            <a:avLst/>
          </a:prstGeom>
          <a:solidFill>
            <a:srgbClr val="EC1D24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F85C75-27A4-A341-A16F-F4975FE51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443" y="313748"/>
            <a:ext cx="1863192" cy="1244600"/>
          </a:xfr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F516CF55-D380-324D-819D-EF28F361B8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2083" y="261169"/>
            <a:ext cx="1585912" cy="254529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chemeClr val="bg1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ACB2C2B7-DE49-C547-8AE1-B5B7B84FE030}"/>
              </a:ext>
            </a:extLst>
          </p:cNvPr>
          <p:cNvSpPr/>
          <p:nvPr userDrawn="1"/>
        </p:nvSpPr>
        <p:spPr>
          <a:xfrm>
            <a:off x="6883443" y="174257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8400EB-2C22-474B-A7BA-8365CC7E4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990" y="313748"/>
            <a:ext cx="1571183" cy="6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8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EB88BC32-1CF3-5040-96AE-D6E42783F6D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EC1D24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31621D4-6D3D-134E-BA10-BD41C6ADE2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5A62BFAD-789A-4E45-8861-49EFE646A66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2F23CF2-3A54-614F-8015-22E7E5357F5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F53FC13A-5F0A-274F-8780-C53686CFB2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ne">
            <a:extLst>
              <a:ext uri="{FF2B5EF4-FFF2-40B4-BE49-F238E27FC236}">
                <a16:creationId xmlns:a16="http://schemas.microsoft.com/office/drawing/2014/main" id="{54317492-17B5-B24C-BA54-5C52014D0A1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31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G_series_A_29.jpg" descr="BG_series_A_29.jpg">
            <a:extLst>
              <a:ext uri="{FF2B5EF4-FFF2-40B4-BE49-F238E27FC236}">
                <a16:creationId xmlns:a16="http://schemas.microsoft.com/office/drawing/2014/main" id="{8E75AB15-F70A-7A42-B271-DF3888158F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362" y="0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E8B7D4CD-F6BC-1647-BD6E-B481A89BFA9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A59A367-A804-5A4C-8463-98D5C067CB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1DB73334-01C5-D849-816A-A0679970ECBF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07548B0-A6DC-8940-A281-2B79F402D68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7A2F3BD-0A97-DC49-85A9-270BFA44E6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F764A148-E2F8-E046-8AB6-CDB0C099AF79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01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 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14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9CC57-F9D5-A447-BA45-6792DF6F2D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8174732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6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453508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_series_A_31.jpg" descr="BG_series_A_31.jpg">
            <a:extLst>
              <a:ext uri="{FF2B5EF4-FFF2-40B4-BE49-F238E27FC236}">
                <a16:creationId xmlns:a16="http://schemas.microsoft.com/office/drawing/2014/main" id="{330C0941-480B-8A4D-BC97-3B7380D61E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81" y="0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EAE66D6A-7416-7046-8022-CC509B71A4E7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8776646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DCB1DEB-096A-3B40-9C54-4DA99D739A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BEF7C117-3372-FE45-8633-A818A278B53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EF8B211-75E4-DC45-9A7F-4A0C617EFFB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94719C1-FC28-7A46-A7A6-5599159A4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54D4B-F1DF-AB45-A1D0-F97C6847012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716256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86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C0FA2-D696-9244-AB6E-4B1B38F14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 title Text">
            <a:extLst>
              <a:ext uri="{FF2B5EF4-FFF2-40B4-BE49-F238E27FC236}">
                <a16:creationId xmlns:a16="http://schemas.microsoft.com/office/drawing/2014/main" id="{812770B9-E9EB-E947-820E-CCE09A424C0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454319" y="376511"/>
            <a:ext cx="4096650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rgbClr val="EC1D24"/>
              </a:buClr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57B0E3-507E-3C46-9A45-357F9D3BB5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DB0B252F-9776-7F4D-9B39-A728415A9B6D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257A3C04-4D06-B340-B541-DE62D2F75A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49" y="352698"/>
            <a:ext cx="40514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rgbClr val="EC1D24"/>
              </a:buClr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4ABEC4-2889-214D-B8C6-107046F2EA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buClr>
                <a:srgbClr val="EC1D24"/>
              </a:buCl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A221DC4-5D23-BF4D-889F-DA6E20BA83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Line">
            <a:extLst>
              <a:ext uri="{FF2B5EF4-FFF2-40B4-BE49-F238E27FC236}">
                <a16:creationId xmlns:a16="http://schemas.microsoft.com/office/drawing/2014/main" id="{96E31E2C-4AFA-5747-83FF-DBE52A00AC0F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buClr>
                <a:srgbClr val="EC1D24"/>
              </a:buCl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6238" y="1239233"/>
            <a:ext cx="3846626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54318" y="1239233"/>
            <a:ext cx="4096651" cy="3452811"/>
          </a:xfrm>
        </p:spPr>
        <p:txBody>
          <a:bodyPr/>
          <a:lstStyle>
            <a:lvl1pPr>
              <a:buClr>
                <a:srgbClr val="EC1D24"/>
              </a:buClr>
              <a:defRPr sz="1800"/>
            </a:lvl1pPr>
            <a:lvl2pPr>
              <a:buClr>
                <a:srgbClr val="EC1D24"/>
              </a:buClr>
              <a:defRPr sz="1600"/>
            </a:lvl2pPr>
            <a:lvl3pPr>
              <a:buClr>
                <a:srgbClr val="EC1D24"/>
              </a:buClr>
              <a:defRPr sz="1400"/>
            </a:lvl3pPr>
            <a:lvl4pPr>
              <a:buClr>
                <a:srgbClr val="EC1D24"/>
              </a:buClr>
              <a:defRPr sz="1200"/>
            </a:lvl4pPr>
            <a:lvl5pPr>
              <a:buClr>
                <a:srgbClr val="EC1D24"/>
              </a:buCl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10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_series_B_5.jpg" descr="BG_series_B_5.jpg">
            <a:extLst>
              <a:ext uri="{FF2B5EF4-FFF2-40B4-BE49-F238E27FC236}">
                <a16:creationId xmlns:a16="http://schemas.microsoft.com/office/drawing/2014/main" id="{ACA79500-B62D-7646-BA88-1FB3FBF06B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Text">
            <a:extLst>
              <a:ext uri="{FF2B5EF4-FFF2-40B4-BE49-F238E27FC236}">
                <a16:creationId xmlns:a16="http://schemas.microsoft.com/office/drawing/2014/main" id="{7030049A-E813-D648-A86A-901C9D3CADD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219449" y="2410998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3C832E6-7AE8-8A42-93E3-626300B21A6D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68569D84-80F6-4E4F-BCC7-305C7CC162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5278" y="726865"/>
            <a:ext cx="1462193" cy="114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">
            <a:extLst>
              <a:ext uri="{FF2B5EF4-FFF2-40B4-BE49-F238E27FC236}">
                <a16:creationId xmlns:a16="http://schemas.microsoft.com/office/drawing/2014/main" id="{8957BB81-23D2-8C47-99EB-A95815D5B27F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11" name="Body Level One…">
            <a:extLst>
              <a:ext uri="{FF2B5EF4-FFF2-40B4-BE49-F238E27FC236}">
                <a16:creationId xmlns:a16="http://schemas.microsoft.com/office/drawing/2014/main" id="{8563D1DA-2417-E146-96ED-E7185C0D6CA2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38500" y="4485110"/>
            <a:ext cx="4783282" cy="43911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125"/>
              </a:spcBef>
              <a:buSzTx/>
              <a:buNone/>
              <a:defRPr sz="1200" b="0" i="0" cap="none" spc="113" baseline="0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  <a:lvl2pPr marL="0" indent="85725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2pPr>
            <a:lvl3pPr marL="0" indent="171450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3pPr>
            <a:lvl4pPr marL="0" indent="257175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4pPr>
            <a:lvl5pPr marL="0" indent="342900">
              <a:spcBef>
                <a:spcPts val="1125"/>
              </a:spcBef>
              <a:buSzTx/>
              <a:buNone/>
              <a:defRPr sz="1200" b="0" i="0" cap="all" spc="113">
                <a:solidFill>
                  <a:srgbClr val="FFFFFF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5pPr>
          </a:lstStyle>
          <a:p>
            <a:pPr lvl="0"/>
            <a:r>
              <a:rPr lang="en-US" dirty="0"/>
              <a:t>Calibri Regular 12pt – ALL CAPS FOR SUBTITLE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7D906B4D-FAE4-6745-AE14-997239012EA1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D3F4CC91-49B3-2E4E-A628-07823AB0BA4A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</p:spTree>
    <p:extLst>
      <p:ext uri="{BB962C8B-B14F-4D97-AF65-F5344CB8AC3E}">
        <p14:creationId xmlns:p14="http://schemas.microsoft.com/office/powerpoint/2010/main" val="2737558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47E27-ED4E-2742-BF58-962C3A2B99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78546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0C2C1404-C147-4C4E-97BC-8EED26DC6F46}"/>
              </a:ext>
            </a:extLst>
          </p:cNvPr>
          <p:cNvSpPr txBox="1">
            <a:spLocks noGrp="1"/>
          </p:cNvSpPr>
          <p:nvPr>
            <p:ph type="body" sz="quarter" idx="17" hasCustomPrompt="1"/>
          </p:nvPr>
        </p:nvSpPr>
        <p:spPr>
          <a:xfrm>
            <a:off x="4463531" y="1208455"/>
            <a:ext cx="3791008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78546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63532" y="1662418"/>
            <a:ext cx="3791008" cy="310445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68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6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5AC8A-9C0D-8040-899D-559BB0561E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37152" y="1208455"/>
            <a:ext cx="3415506" cy="44180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8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1" y="352698"/>
            <a:ext cx="8788872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7152" y="1662419"/>
            <a:ext cx="341550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36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dark grey 20pt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8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B238A9-012F-F740-A068-F51FA9C94C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D0F2067-ABDF-014C-A1FD-E10F6DC2EC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2A2F8571-E2B5-0149-931B-983E5467D687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4AB0461B-8F20-AC42-B041-769E000555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A9AF990-63F5-0D40-8A14-3D4DD21D3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6FCA39EA-2FC7-D546-BC94-88FBB38C8218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Sub title Text">
            <a:extLst>
              <a:ext uri="{FF2B5EF4-FFF2-40B4-BE49-F238E27FC236}">
                <a16:creationId xmlns:a16="http://schemas.microsoft.com/office/drawing/2014/main" id="{A5155F4D-D3E6-3543-8AAD-3858A1378ED3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Subtitle is Calibri Light, dark grey 20pt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33BD7B13-9780-B548-83B8-4518000E2189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4781550" y="1208455"/>
            <a:ext cx="3415506" cy="44180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Subtitle in body is Calibri bold, red all caps</a:t>
            </a:r>
          </a:p>
        </p:txBody>
      </p:sp>
      <p:sp>
        <p:nvSpPr>
          <p:cNvPr id="15" name="Title Text">
            <a:extLst>
              <a:ext uri="{FF2B5EF4-FFF2-40B4-BE49-F238E27FC236}">
                <a16:creationId xmlns:a16="http://schemas.microsoft.com/office/drawing/2014/main" id="{B4CB0062-356F-7640-B67B-A004D09BAEF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Title text is Calibri Regular, red 22pt</a:t>
            </a:r>
            <a:endParaRPr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08455"/>
            <a:ext cx="4135691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9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49479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617647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776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5E93EC-351B-9042-8851-3AAB2244F6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DB2B891F-0C63-EB42-80D8-9E16592773C2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6C6D8C7-A003-FC4C-B495-19733893AD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6A02D45B-2E0F-AA42-8FC4-116CE1A4F11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9EEC230-2964-4542-A438-F748EDD3DF7D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5967413" y="1248115"/>
            <a:ext cx="2961183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1200" b="1" i="0" cap="all" spc="94">
                <a:solidFill>
                  <a:srgbClr val="D8232A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Edit Subtitle 2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2A4BE4-898D-3C43-8891-1A75CC4682A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F43D312A-B445-6848-9A2D-F766F524CE0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AC6D06D-54D1-904B-9F64-1D1E065BA2C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CB9FB198-033A-B949-9E23-4637D810D38C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78308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44074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26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821D9AB-A68F-5441-B1BB-FD3292E3C35F}"/>
              </a:ext>
            </a:extLst>
          </p:cNvPr>
          <p:cNvSpPr/>
          <p:nvPr/>
        </p:nvSpPr>
        <p:spPr>
          <a:xfrm>
            <a:off x="6148437" y="1560554"/>
            <a:ext cx="2067868" cy="0"/>
          </a:xfrm>
          <a:prstGeom prst="line">
            <a:avLst/>
          </a:prstGeom>
          <a:ln w="762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940E763-B797-DF4D-9B08-19ADF4630341}"/>
              </a:ext>
            </a:extLst>
          </p:cNvPr>
          <p:cNvSpPr/>
          <p:nvPr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Double click to add quote">
            <a:extLst>
              <a:ext uri="{FF2B5EF4-FFF2-40B4-BE49-F238E27FC236}">
                <a16:creationId xmlns:a16="http://schemas.microsoft.com/office/drawing/2014/main" id="{A55FD4FF-A5F6-3547-AC64-5B7577DEDD3D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157913" y="1641023"/>
            <a:ext cx="2048916" cy="16321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200" b="0" i="0">
                <a:solidFill>
                  <a:srgbClr val="53585F"/>
                </a:solidFill>
                <a:latin typeface="Calibri Light" charset="0"/>
                <a:ea typeface="+mn-ea"/>
                <a:cs typeface="Calibri Light" charset="0"/>
                <a:sym typeface="Poppins ExtraLight"/>
              </a:defRPr>
            </a:lvl1pPr>
          </a:lstStyle>
          <a:p>
            <a:pPr lvl="0"/>
            <a:r>
              <a:rPr lang="en-US" dirty="0"/>
              <a:t>Insert quote or key facts here – Calibri light italic 12pt, dark grey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F17513B7-95D9-D14F-9508-AA802AB20006}"/>
              </a:ext>
            </a:extLst>
          </p:cNvPr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178572" y="3316904"/>
            <a:ext cx="2067868" cy="22102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563"/>
              </a:spcBef>
              <a:buSzTx/>
              <a:buNone/>
              <a:defRPr sz="800" b="1" i="0" spc="64">
                <a:solidFill>
                  <a:srgbClr val="53585F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7A1D7D1-3D88-A647-804A-C59C4E3F2E86}"/>
              </a:ext>
            </a:extLst>
          </p:cNvPr>
          <p:cNvSpPr/>
          <p:nvPr userDrawn="1"/>
        </p:nvSpPr>
        <p:spPr>
          <a:xfrm>
            <a:off x="6148437" y="1560554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20F6043-0437-AF47-B1E4-8F8573BCB099}"/>
              </a:ext>
            </a:extLst>
          </p:cNvPr>
          <p:cNvSpPr/>
          <p:nvPr userDrawn="1"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48172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65095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658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8D8CF-BF48-7E4B-ACE8-0DDCF48D1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4781550" y="376511"/>
            <a:ext cx="4168428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4485915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7821D9AB-A68F-5441-B1BB-FD3292E3C35F}"/>
              </a:ext>
            </a:extLst>
          </p:cNvPr>
          <p:cNvSpPr/>
          <p:nvPr/>
        </p:nvSpPr>
        <p:spPr>
          <a:xfrm>
            <a:off x="6148437" y="1560554"/>
            <a:ext cx="2067868" cy="0"/>
          </a:xfrm>
          <a:prstGeom prst="line">
            <a:avLst/>
          </a:prstGeom>
          <a:ln w="762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940E763-B797-DF4D-9B08-19ADF4630341}"/>
              </a:ext>
            </a:extLst>
          </p:cNvPr>
          <p:cNvSpPr/>
          <p:nvPr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Double click to add quote">
            <a:extLst>
              <a:ext uri="{FF2B5EF4-FFF2-40B4-BE49-F238E27FC236}">
                <a16:creationId xmlns:a16="http://schemas.microsoft.com/office/drawing/2014/main" id="{A55FD4FF-A5F6-3547-AC64-5B7577DEDD3D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6157913" y="1641023"/>
            <a:ext cx="2048916" cy="163214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1200" b="0" i="0">
                <a:solidFill>
                  <a:srgbClr val="53585F"/>
                </a:solidFill>
                <a:latin typeface="Calibri Light" charset="0"/>
                <a:ea typeface="+mn-ea"/>
                <a:cs typeface="Calibri Light" charset="0"/>
                <a:sym typeface="Poppins ExtraLight"/>
              </a:defRPr>
            </a:lvl1pPr>
          </a:lstStyle>
          <a:p>
            <a:pPr lvl="0"/>
            <a:r>
              <a:rPr lang="en-US" dirty="0"/>
              <a:t>Insert quote or key facts here – Calibri light italic 12pt, dark grey</a:t>
            </a:r>
          </a:p>
        </p:txBody>
      </p:sp>
      <p:sp>
        <p:nvSpPr>
          <p:cNvPr id="11" name="ATTRIBUTION">
            <a:extLst>
              <a:ext uri="{FF2B5EF4-FFF2-40B4-BE49-F238E27FC236}">
                <a16:creationId xmlns:a16="http://schemas.microsoft.com/office/drawing/2014/main" id="{F17513B7-95D9-D14F-9508-AA802AB20006}"/>
              </a:ext>
            </a:extLst>
          </p:cNvPr>
          <p:cNvSpPr txBox="1">
            <a:spLocks noGrp="1"/>
          </p:cNvSpPr>
          <p:nvPr>
            <p:ph type="body" sz="quarter" idx="16" hasCustomPrompt="1"/>
          </p:nvPr>
        </p:nvSpPr>
        <p:spPr>
          <a:xfrm>
            <a:off x="6178572" y="3316904"/>
            <a:ext cx="2067868" cy="22102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563"/>
              </a:spcBef>
              <a:buSzTx/>
              <a:buNone/>
              <a:defRPr sz="800" b="1" i="0" spc="64">
                <a:solidFill>
                  <a:srgbClr val="53585F"/>
                </a:solidFill>
                <a:latin typeface="Calibri Bold" charset="0"/>
                <a:ea typeface="Calibri Bold" charset="0"/>
                <a:cs typeface="Calibri Bold" charset="0"/>
                <a:sym typeface="Poppins Bold"/>
              </a:defRPr>
            </a:lvl1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A7A1D7D1-3D88-A647-804A-C59C4E3F2E86}"/>
              </a:ext>
            </a:extLst>
          </p:cNvPr>
          <p:cNvSpPr/>
          <p:nvPr userDrawn="1"/>
        </p:nvSpPr>
        <p:spPr>
          <a:xfrm>
            <a:off x="6148437" y="1560554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220F6043-0437-AF47-B1E4-8F8573BCB099}"/>
              </a:ext>
            </a:extLst>
          </p:cNvPr>
          <p:cNvSpPr/>
          <p:nvPr userDrawn="1"/>
        </p:nvSpPr>
        <p:spPr>
          <a:xfrm>
            <a:off x="6148436" y="3346492"/>
            <a:ext cx="2067868" cy="0"/>
          </a:xfrm>
          <a:prstGeom prst="line">
            <a:avLst/>
          </a:prstGeom>
          <a:ln w="38100">
            <a:solidFill>
              <a:srgbClr val="C6CFE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1673" y="1248115"/>
            <a:ext cx="2548172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981" y="1248115"/>
            <a:ext cx="2533564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34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_series_C_3.jpg" descr="BG_series_C_3.jpg">
            <a:extLst>
              <a:ext uri="{FF2B5EF4-FFF2-40B4-BE49-F238E27FC236}">
                <a16:creationId xmlns:a16="http://schemas.microsoft.com/office/drawing/2014/main" id="{CF471A11-0FF0-6B46-BC97-0BD77B7CD9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CE97EFA-67FD-2647-A0CB-D34D9D6C10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1558" y="1855448"/>
            <a:ext cx="1863192" cy="1244600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itle Text">
            <a:extLst>
              <a:ext uri="{FF2B5EF4-FFF2-40B4-BE49-F238E27FC236}">
                <a16:creationId xmlns:a16="http://schemas.microsoft.com/office/drawing/2014/main" id="{57830E45-E1AE-4A4D-B0F8-C7455911C35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3714750" y="1967394"/>
            <a:ext cx="3724420" cy="12956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300" b="0" i="0" baseline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EB50530A-95C7-9544-9186-D3C74F1D4453}"/>
              </a:ext>
            </a:extLst>
          </p:cNvPr>
          <p:cNvSpPr/>
          <p:nvPr/>
        </p:nvSpPr>
        <p:spPr>
          <a:xfrm>
            <a:off x="2216105" y="3276392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2088AC4-2D9F-DB4A-B29B-88F3E9E46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0198" y="1802869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622F5BCB-C626-2948-B438-6A31F3F43C57}"/>
              </a:ext>
            </a:extLst>
          </p:cNvPr>
          <p:cNvSpPr/>
          <p:nvPr userDrawn="1"/>
        </p:nvSpPr>
        <p:spPr>
          <a:xfrm>
            <a:off x="2216105" y="3276392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A33785F-98A2-0C41-84D1-C51F91927B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1975" y="4238074"/>
            <a:ext cx="604605" cy="472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26835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29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153375-5F1A-3041-81EC-978C4A991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89890701-5B77-894D-B778-389CAA908B9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544329" y="376511"/>
            <a:ext cx="640564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F5133FA-0FA1-E14C-8BB8-2BA61E7F33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4FA8E63F-832A-3948-A713-82B3373CC294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C06EEE53-30F4-9542-B7E2-56154DE2592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37287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0D833A6-6A33-EE4F-AA1A-4E9D24BFD4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27BE422-6810-D644-9477-BA14C4DBE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>
            <a:extLst>
              <a:ext uri="{FF2B5EF4-FFF2-40B4-BE49-F238E27FC236}">
                <a16:creationId xmlns:a16="http://schemas.microsoft.com/office/drawing/2014/main" id="{10399FF5-7B7A-C846-882C-9F2EB9A5B1A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44329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7194" y="1358610"/>
            <a:ext cx="2986026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77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 title Text">
            <a:extLst>
              <a:ext uri="{FF2B5EF4-FFF2-40B4-BE49-F238E27FC236}">
                <a16:creationId xmlns:a16="http://schemas.microsoft.com/office/drawing/2014/main" id="{1C1458B1-B718-B945-867D-0CA7DAD96E96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853434-6E62-854F-AD79-256D981A10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3DB5897B-83E6-5447-A1EA-D7B8955C3581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7E751E5-29A9-8C45-A7D9-F3072BF6854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5A666DC-131B-9744-ACC3-50CDE3A407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F33F7D3-81E6-8845-BFA0-371B2D8738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61603-FCBE-0A45-AE73-BB13CEE99EF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6099" y="1358610"/>
            <a:ext cx="546486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5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CE2798-36C1-154A-BC17-F50E73A589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ub title Text">
            <a:extLst>
              <a:ext uri="{FF2B5EF4-FFF2-40B4-BE49-F238E27FC236}">
                <a16:creationId xmlns:a16="http://schemas.microsoft.com/office/drawing/2014/main" id="{1C1458B1-B718-B945-867D-0CA7DAD96E96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7853434-6E62-854F-AD79-256D981A10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3DB5897B-83E6-5447-A1EA-D7B8955C3581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Title Text">
            <a:extLst>
              <a:ext uri="{FF2B5EF4-FFF2-40B4-BE49-F238E27FC236}">
                <a16:creationId xmlns:a16="http://schemas.microsoft.com/office/drawing/2014/main" id="{77E751E5-29A9-8C45-A7D9-F3072BF6854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1450" y="352698"/>
            <a:ext cx="2802074" cy="807874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5A666DC-131B-9744-ACC3-50CDE3A4070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F33F7D3-81E6-8845-BFA0-371B2D8738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31161603-FCBE-0A45-AE73-BB13CEE99EF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86099" y="1347603"/>
            <a:ext cx="546486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23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>
            <a:extLst>
              <a:ext uri="{FF2B5EF4-FFF2-40B4-BE49-F238E27FC236}">
                <a16:creationId xmlns:a16="http://schemas.microsoft.com/office/drawing/2014/main" id="{61B9E339-F5C6-9F4C-A2D5-F1C2B52A1EFE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3496478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DC7B9C30-DB60-4B4E-9ECC-A12390F5C9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">
            <a:extLst>
              <a:ext uri="{FF2B5EF4-FFF2-40B4-BE49-F238E27FC236}">
                <a16:creationId xmlns:a16="http://schemas.microsoft.com/office/drawing/2014/main" id="{F022F017-B336-A448-8754-300C09C9A32A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3BB0B6-49E4-5043-A55F-36C9D68F395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ouble-click to edit subtitle">
            <a:extLst>
              <a:ext uri="{FF2B5EF4-FFF2-40B4-BE49-F238E27FC236}">
                <a16:creationId xmlns:a16="http://schemas.microsoft.com/office/drawing/2014/main" id="{C06616EE-EA82-D048-96C3-DC94E88FE03B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56836" y="383922"/>
            <a:ext cx="4320889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rgbClr val="D8232A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37AAB470-5E92-A34D-88D7-CDFF07423B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Line">
            <a:extLst>
              <a:ext uri="{FF2B5EF4-FFF2-40B4-BE49-F238E27FC236}">
                <a16:creationId xmlns:a16="http://schemas.microsoft.com/office/drawing/2014/main" id="{1C2DD66A-806D-DB4A-93BD-D864E23CB733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56836" y="1358610"/>
            <a:ext cx="432088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474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G_series_A_30.jpg" descr="BG_series_A_30.jpg">
            <a:extLst>
              <a:ext uri="{FF2B5EF4-FFF2-40B4-BE49-F238E27FC236}">
                <a16:creationId xmlns:a16="http://schemas.microsoft.com/office/drawing/2014/main" id="{82D92797-0044-354C-B55F-8E76C7842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62" y="12700"/>
            <a:ext cx="9139238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7F07D877-2EC4-5F4B-8EC6-BF0ABA51E29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213" y="352699"/>
            <a:ext cx="3496478" cy="87489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200" b="0" i="0">
                <a:solidFill>
                  <a:srgbClr val="D8232A"/>
                </a:solidFill>
                <a:latin typeface="Calibri Regular" charset="0"/>
                <a:ea typeface="Calibri Regular" charset="0"/>
                <a:cs typeface="Calibri Regular" charset="0"/>
                <a:sym typeface="Poppins Medium"/>
              </a:defRPr>
            </a:lvl1pPr>
          </a:lstStyle>
          <a:p>
            <a:r>
              <a:rPr lang="en-US" dirty="0"/>
              <a:t>Click to edit Title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B3ECBEF-7403-D94E-AA39-0FE14C4947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F1963915-8D35-9B48-ACC4-4686F104D8F9}"/>
              </a:ext>
            </a:extLst>
          </p:cNvPr>
          <p:cNvSpPr/>
          <p:nvPr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FC2CD22-97C8-9546-98C0-B3A09CB01E1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0494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8" name="Double-click to edit subtitle">
            <a:extLst>
              <a:ext uri="{FF2B5EF4-FFF2-40B4-BE49-F238E27FC236}">
                <a16:creationId xmlns:a16="http://schemas.microsoft.com/office/drawing/2014/main" id="{E426ABEB-A227-D64B-A186-091003DD120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3856836" y="383922"/>
            <a:ext cx="4320889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solidFill>
                  <a:srgbClr val="D8232A"/>
                </a:solidFill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Subtitle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09F425F-0F85-9A41-A5E7-A9FFB60FC3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3A954253-4C2C-7045-BD38-255D17950947}"/>
              </a:ext>
            </a:extLst>
          </p:cNvPr>
          <p:cNvSpPr/>
          <p:nvPr userDrawn="1"/>
        </p:nvSpPr>
        <p:spPr>
          <a:xfrm>
            <a:off x="183677" y="265154"/>
            <a:ext cx="8776646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D8E43C1-B993-3148-AF70-7544DBAA6D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56836" y="1358610"/>
            <a:ext cx="4320889" cy="310445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67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i="1">
                <a:solidFill>
                  <a:srgbClr val="53585F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2148259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BA9E42-0BD8-8245-9957-EA03820D0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28E13309-6E46-5447-A819-F034130DBC7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42875" y="4857750"/>
            <a:ext cx="254878" cy="227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fld id="{86CB4B4D-7CA3-9044-876B-883B54F8677D}" type="slidenum">
              <a:rPr lang="en-GB" smtClean="0"/>
              <a:t>‹#›</a:t>
            </a:fld>
            <a:endParaRPr lang="en-GB"/>
          </a:p>
        </p:txBody>
      </p:sp>
      <p:sp>
        <p:nvSpPr>
          <p:cNvPr id="3" name="Image page options">
            <a:extLst>
              <a:ext uri="{FF2B5EF4-FFF2-40B4-BE49-F238E27FC236}">
                <a16:creationId xmlns:a16="http://schemas.microsoft.com/office/drawing/2014/main" id="{DA8536CA-80B4-3346-8275-8FDD69AA30CE}"/>
              </a:ext>
            </a:extLst>
          </p:cNvPr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8623" y="359157"/>
            <a:ext cx="344298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 b="0" i="0">
                <a:latin typeface="Calibri Light" charset="0"/>
                <a:ea typeface="Calibri Light" charset="0"/>
                <a:cs typeface="Calibri Light" charset="0"/>
                <a:sym typeface="Poppins Ligh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1731C30-B047-BD4E-971B-ED0CC2869F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>
            <a:extLst>
              <a:ext uri="{FF2B5EF4-FFF2-40B4-BE49-F238E27FC236}">
                <a16:creationId xmlns:a16="http://schemas.microsoft.com/office/drawing/2014/main" id="{969F03E5-45F5-A74F-AB92-82226C1FC1ED}"/>
              </a:ext>
            </a:extLst>
          </p:cNvPr>
          <p:cNvSpPr/>
          <p:nvPr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Double-click to edit">
            <a:extLst>
              <a:ext uri="{FF2B5EF4-FFF2-40B4-BE49-F238E27FC236}">
                <a16:creationId xmlns:a16="http://schemas.microsoft.com/office/drawing/2014/main" id="{03F58235-5B9C-5A4E-9497-2999928C4AD0}"/>
              </a:ext>
            </a:extLst>
          </p:cNvPr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716467" y="3892995"/>
            <a:ext cx="1647510" cy="40011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563"/>
              </a:spcBef>
              <a:buSzTx/>
              <a:buNone/>
              <a:defRPr sz="1000" i="1">
                <a:solidFill>
                  <a:srgbClr val="53585F"/>
                </a:solidFill>
              </a:defRPr>
            </a:lvl1pPr>
          </a:lstStyle>
          <a:p>
            <a:pPr lvl="0"/>
            <a:r>
              <a:rPr lang="en-US" dirty="0"/>
              <a:t>Insert caption for image or graph here</a:t>
            </a: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6CFC92DC-7194-8947-B98E-C9AF209BDFCA}"/>
              </a:ext>
            </a:extLst>
          </p:cNvPr>
          <p:cNvSpPr/>
          <p:nvPr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6C1BED2-FC37-2E4D-8CF8-5ECC628D8222}"/>
              </a:ext>
            </a:extLst>
          </p:cNvPr>
          <p:cNvSpPr/>
          <p:nvPr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089A61C-1B1C-5948-B3F1-FB8C5BD9B1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00" y="4692044"/>
            <a:ext cx="443315" cy="34666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Line">
            <a:extLst>
              <a:ext uri="{FF2B5EF4-FFF2-40B4-BE49-F238E27FC236}">
                <a16:creationId xmlns:a16="http://schemas.microsoft.com/office/drawing/2014/main" id="{5310FE8B-FEDA-7C4F-B987-721A02EE21ED}"/>
              </a:ext>
            </a:extLst>
          </p:cNvPr>
          <p:cNvSpPr/>
          <p:nvPr userDrawn="1"/>
        </p:nvSpPr>
        <p:spPr>
          <a:xfrm>
            <a:off x="179039" y="265154"/>
            <a:ext cx="3422563" cy="0"/>
          </a:xfrm>
          <a:prstGeom prst="line">
            <a:avLst/>
          </a:prstGeom>
          <a:ln w="38100">
            <a:solidFill>
              <a:srgbClr val="D8232A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45E010FA-6C26-5B4E-9F6E-1BAF97E0DB4B}"/>
              </a:ext>
            </a:extLst>
          </p:cNvPr>
          <p:cNvSpPr/>
          <p:nvPr userDrawn="1"/>
        </p:nvSpPr>
        <p:spPr>
          <a:xfrm>
            <a:off x="1728440" y="3849729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2D1AD5D4-1CF4-6349-8499-8A27CFAAF9A0}"/>
              </a:ext>
            </a:extLst>
          </p:cNvPr>
          <p:cNvSpPr/>
          <p:nvPr userDrawn="1"/>
        </p:nvSpPr>
        <p:spPr>
          <a:xfrm>
            <a:off x="1728440" y="4719596"/>
            <a:ext cx="1623563" cy="0"/>
          </a:xfrm>
          <a:prstGeom prst="line">
            <a:avLst/>
          </a:prstGeom>
          <a:ln w="38100">
            <a:solidFill>
              <a:srgbClr val="DCDEE0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05BB8602-D5B7-C141-AF6D-06EE1665265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73488" y="358775"/>
            <a:ext cx="4622800" cy="43608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613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61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_series_B_4.jpg" descr="BG_series_B_4.jpg">
            <a:extLst>
              <a:ext uri="{FF2B5EF4-FFF2-40B4-BE49-F238E27FC236}">
                <a16:creationId xmlns:a16="http://schemas.microsoft.com/office/drawing/2014/main" id="{05393E68-A18E-C144-84E0-5D226FE184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9FF149-0312-DA44-B345-AC197AD308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8836" y="285143"/>
            <a:ext cx="1895242" cy="1135063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itle Text">
            <a:extLst>
              <a:ext uri="{FF2B5EF4-FFF2-40B4-BE49-F238E27FC236}">
                <a16:creationId xmlns:a16="http://schemas.microsoft.com/office/drawing/2014/main" id="{4DCA3963-6B94-794B-BB7E-DA44A10E18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19200" y="2603973"/>
            <a:ext cx="3571323" cy="139091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B5215209-7EB2-C542-AEAB-B17805271E3E}"/>
              </a:ext>
            </a:extLst>
          </p:cNvPr>
          <p:cNvSpPr/>
          <p:nvPr/>
        </p:nvSpPr>
        <p:spPr>
          <a:xfrm>
            <a:off x="7374897" y="1644650"/>
            <a:ext cx="1127759" cy="0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4461725B-A784-5F4E-8C10-D4F455621A93}"/>
              </a:ext>
            </a:extLst>
          </p:cNvPr>
          <p:cNvSpPr/>
          <p:nvPr/>
        </p:nvSpPr>
        <p:spPr>
          <a:xfrm>
            <a:off x="2798606" y="1520825"/>
            <a:ext cx="0" cy="998204"/>
          </a:xfrm>
          <a:prstGeom prst="line">
            <a:avLst/>
          </a:prstGeom>
          <a:ln w="38100">
            <a:solidFill>
              <a:srgbClr val="FFFFFF">
                <a:alpha val="67813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C375DB3-503A-A349-90B4-E7DE68204509}"/>
              </a:ext>
            </a:extLst>
          </p:cNvPr>
          <p:cNvSpPr/>
          <p:nvPr/>
        </p:nvSpPr>
        <p:spPr>
          <a:xfrm>
            <a:off x="2798606" y="3853823"/>
            <a:ext cx="0" cy="998204"/>
          </a:xfrm>
          <a:prstGeom prst="line">
            <a:avLst/>
          </a:prstGeom>
          <a:ln w="38100">
            <a:solidFill>
              <a:srgbClr val="FFFFFF">
                <a:alpha val="67813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004D78D-2553-124B-BCF7-E955F183D5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8565" y="4382505"/>
            <a:ext cx="555533" cy="4344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526FD6-7DB2-DB4D-B940-26028994F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0574" y="227073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6B92AABD-31F6-DE41-B145-11C6A7E0BFFF}"/>
              </a:ext>
            </a:extLst>
          </p:cNvPr>
          <p:cNvSpPr/>
          <p:nvPr userDrawn="1"/>
        </p:nvSpPr>
        <p:spPr>
          <a:xfrm>
            <a:off x="7374897" y="1644650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E5E304EA-0CC0-9341-8BFD-9BDA09E812D3}"/>
              </a:ext>
            </a:extLst>
          </p:cNvPr>
          <p:cNvSpPr/>
          <p:nvPr userDrawn="1"/>
        </p:nvSpPr>
        <p:spPr>
          <a:xfrm>
            <a:off x="2798606" y="1520825"/>
            <a:ext cx="0" cy="998204"/>
          </a:xfrm>
          <a:prstGeom prst="line">
            <a:avLst/>
          </a:prstGeom>
          <a:ln w="38100">
            <a:solidFill>
              <a:schemeClr val="bg1">
                <a:alpha val="67813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B47C4CA9-9405-8842-B415-26EBF05188A0}"/>
              </a:ext>
            </a:extLst>
          </p:cNvPr>
          <p:cNvSpPr/>
          <p:nvPr userDrawn="1"/>
        </p:nvSpPr>
        <p:spPr>
          <a:xfrm>
            <a:off x="2798606" y="3853823"/>
            <a:ext cx="0" cy="998204"/>
          </a:xfrm>
          <a:prstGeom prst="line">
            <a:avLst/>
          </a:prstGeom>
          <a:ln w="38100">
            <a:solidFill>
              <a:schemeClr val="bg1">
                <a:alpha val="67813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03718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E71BD1-2220-6E45-824C-E7BA850DE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52488" cy="6090834"/>
          </a:xfrm>
          <a:prstGeom prst="rect">
            <a:avLst/>
          </a:prstGeom>
        </p:spPr>
      </p:pic>
      <p:sp>
        <p:nvSpPr>
          <p:cNvPr id="3" name="Title Text">
            <a:extLst>
              <a:ext uri="{FF2B5EF4-FFF2-40B4-BE49-F238E27FC236}">
                <a16:creationId xmlns:a16="http://schemas.microsoft.com/office/drawing/2014/main" id="{19BFAE5D-CECB-BD42-B376-3A8B25C54C3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3B9F60D0-2AB0-4E49-AE5F-CBD80DD1CD19}"/>
              </a:ext>
            </a:extLst>
          </p:cNvPr>
          <p:cNvSpPr/>
          <p:nvPr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9BC63E-55DF-1643-BB62-55A94D2098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BA5084D-4936-1D42-8604-976CF198A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74084AA-B500-1E4D-A4D7-99A45C1C5C1C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6942D-78F1-CA4F-8197-75788DBAD0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1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EE4D91-02CB-394C-B11D-D7107BC1E4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9620" y="0"/>
            <a:ext cx="10263620" cy="5143500"/>
          </a:xfrm>
          <a:prstGeom prst="rect">
            <a:avLst/>
          </a:prstGeom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9FD439D1-C26D-FF45-81DC-9AA08B496025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28346" y="948141"/>
            <a:ext cx="3354420" cy="1163234"/>
          </a:xfrm>
          <a:prstGeom prst="rect">
            <a:avLst/>
          </a:prstGeom>
        </p:spPr>
        <p:txBody>
          <a:bodyPr anchor="b"/>
          <a:lstStyle>
            <a:lvl1pPr>
              <a:defRPr sz="2775"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597A2844-5BB9-744A-AFE8-9ED164617247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D646F52-2E16-BB4F-83C7-FA8954C701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309" y="686722"/>
            <a:ext cx="2036617" cy="1135063"/>
          </a:xfrm>
        </p:spPr>
        <p:txBody>
          <a:bodyPr>
            <a:noAutofit/>
          </a:bodyPr>
          <a:lstStyle>
            <a:lvl1pPr marL="0" indent="0" algn="ctr">
              <a:buNone/>
              <a:defRPr sz="9600" b="0" i="0">
                <a:solidFill>
                  <a:schemeClr val="accent4">
                    <a:lumMod val="1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B0D78E-6DE8-F94A-B2A4-2F041AF5E8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4613" y="658551"/>
            <a:ext cx="1585912" cy="254529"/>
          </a:xfrm>
        </p:spPr>
        <p:txBody>
          <a:bodyPr>
            <a:noAutofit/>
          </a:bodyPr>
          <a:lstStyle>
            <a:lvl1pPr marL="0" indent="0" algn="ctr">
              <a:buNone/>
              <a:defRPr sz="1100" b="1" i="0" spc="600">
                <a:solidFill>
                  <a:schemeClr val="accent4">
                    <a:lumMod val="10000"/>
                  </a:schemeClr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DCA5A595-ED61-4C4F-B301-1838663DE1E3}"/>
              </a:ext>
            </a:extLst>
          </p:cNvPr>
          <p:cNvSpPr/>
          <p:nvPr userDrawn="1"/>
        </p:nvSpPr>
        <p:spPr>
          <a:xfrm>
            <a:off x="1041355" y="2111375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CCF6F-802D-4A4D-91C7-A1AC006BCE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301" y="4029560"/>
            <a:ext cx="762850" cy="7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G_series_B_3.jpg" descr="BG_series_B_3.jpg">
            <a:extLst>
              <a:ext uri="{FF2B5EF4-FFF2-40B4-BE49-F238E27FC236}">
                <a16:creationId xmlns:a16="http://schemas.microsoft.com/office/drawing/2014/main" id="{61319D53-8767-8540-8B03-4933EBFDE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5FD277B-9962-8340-9015-2BE2AFF87A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43" y="820318"/>
            <a:ext cx="815405" cy="63763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Text">
            <a:extLst>
              <a:ext uri="{FF2B5EF4-FFF2-40B4-BE49-F238E27FC236}">
                <a16:creationId xmlns:a16="http://schemas.microsoft.com/office/drawing/2014/main" id="{1232D0B7-6F62-A845-B2D9-4B35AE6B2BC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057775" y="2410998"/>
            <a:ext cx="3724420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150D639-AC4B-B040-9338-2BB30F8169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57775" y="618368"/>
            <a:ext cx="1863192" cy="1244600"/>
          </a:xfr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9B1EC4E-CDD8-DB4F-9F89-99C2F2ABC5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6415" y="565789"/>
            <a:ext cx="1585912" cy="254529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57F3D527-BDAD-D647-9EB6-76CD18CD94B0}"/>
              </a:ext>
            </a:extLst>
          </p:cNvPr>
          <p:cNvSpPr/>
          <p:nvPr userDrawn="1"/>
        </p:nvSpPr>
        <p:spPr>
          <a:xfrm>
            <a:off x="5057775" y="2047199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69002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00D4C0A-A05F-FF4D-9D41-311E872D95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146170E-0064-FE40-8C30-66488576D448}"/>
              </a:ext>
            </a:extLst>
          </p:cNvPr>
          <p:cNvSpPr/>
          <p:nvPr userDrawn="1"/>
        </p:nvSpPr>
        <p:spPr>
          <a:xfrm>
            <a:off x="4807962" y="3698830"/>
            <a:ext cx="13291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London</a:t>
            </a:r>
          </a:p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2 London Wall Place,</a:t>
            </a:r>
            <a:b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London, EC2Y 5AU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B408F6-3390-AC41-838B-E78DA15F7074}"/>
              </a:ext>
            </a:extLst>
          </p:cNvPr>
          <p:cNvSpPr/>
          <p:nvPr userDrawn="1"/>
        </p:nvSpPr>
        <p:spPr>
          <a:xfrm>
            <a:off x="4807962" y="4343594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Hong Kong</a:t>
            </a:r>
          </a:p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Bonham Strand, 7F Office 18-121</a:t>
            </a:r>
            <a:b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Hong Kong</a:t>
            </a:r>
          </a:p>
        </p:txBody>
      </p:sp>
      <p:pic>
        <p:nvPicPr>
          <p:cNvPr id="36" name="Image" descr="Image">
            <a:extLst>
              <a:ext uri="{FF2B5EF4-FFF2-40B4-BE49-F238E27FC236}">
                <a16:creationId xmlns:a16="http://schemas.microsoft.com/office/drawing/2014/main" id="{A87EDCC8-7AAF-2749-8811-EB033A2C74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43" y="820317"/>
            <a:ext cx="874014" cy="683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A5F7EB6C-B37B-AA48-81C9-AFFF67D56D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43" y="820317"/>
            <a:ext cx="874014" cy="683467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Line">
            <a:extLst>
              <a:ext uri="{FF2B5EF4-FFF2-40B4-BE49-F238E27FC236}">
                <a16:creationId xmlns:a16="http://schemas.microsoft.com/office/drawing/2014/main" id="{5DD9A551-D4D7-6C45-A1B9-3F8A1911F5A4}"/>
              </a:ext>
            </a:extLst>
          </p:cNvPr>
          <p:cNvSpPr/>
          <p:nvPr userDrawn="1"/>
        </p:nvSpPr>
        <p:spPr>
          <a:xfrm>
            <a:off x="788543" y="3301932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39" name="TextBox 38">
            <a:hlinkClick r:id="rId4"/>
            <a:extLst>
              <a:ext uri="{FF2B5EF4-FFF2-40B4-BE49-F238E27FC236}">
                <a16:creationId xmlns:a16="http://schemas.microsoft.com/office/drawing/2014/main" id="{F0DCDCC9-2370-E34A-8F1B-915CC51AD1B0}"/>
              </a:ext>
            </a:extLst>
          </p:cNvPr>
          <p:cNvSpPr txBox="1"/>
          <p:nvPr userDrawn="1"/>
        </p:nvSpPr>
        <p:spPr>
          <a:xfrm>
            <a:off x="722025" y="3474720"/>
            <a:ext cx="3724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www.r3.com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93107C-D52A-2047-B4F5-A4C561B46F54}"/>
              </a:ext>
            </a:extLst>
          </p:cNvPr>
          <p:cNvSpPr txBox="1"/>
          <p:nvPr userDrawn="1"/>
        </p:nvSpPr>
        <p:spPr>
          <a:xfrm>
            <a:off x="660199" y="2615375"/>
            <a:ext cx="35994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 you</a:t>
            </a:r>
          </a:p>
        </p:txBody>
      </p:sp>
      <p:pic>
        <p:nvPicPr>
          <p:cNvPr id="41" name="Picture 40">
            <a:hlinkClick r:id="rId5"/>
            <a:extLst>
              <a:ext uri="{FF2B5EF4-FFF2-40B4-BE49-F238E27FC236}">
                <a16:creationId xmlns:a16="http://schemas.microsoft.com/office/drawing/2014/main" id="{7120935F-A84C-1B45-AE26-1CF99908BE2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17" y="3831434"/>
            <a:ext cx="540000" cy="540000"/>
          </a:xfrm>
          <a:prstGeom prst="rect">
            <a:avLst/>
          </a:prstGeom>
        </p:spPr>
      </p:pic>
      <p:pic>
        <p:nvPicPr>
          <p:cNvPr id="42" name="Picture 41">
            <a:hlinkClick r:id="rId7"/>
            <a:extLst>
              <a:ext uri="{FF2B5EF4-FFF2-40B4-BE49-F238E27FC236}">
                <a16:creationId xmlns:a16="http://schemas.microsoft.com/office/drawing/2014/main" id="{F80849DA-A123-884A-A187-4C154F60EC2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457" y="3831434"/>
            <a:ext cx="540000" cy="540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9DE9AF0-8452-9148-8C06-801AEFBD9703}"/>
              </a:ext>
            </a:extLst>
          </p:cNvPr>
          <p:cNvSpPr/>
          <p:nvPr userDrawn="1"/>
        </p:nvSpPr>
        <p:spPr>
          <a:xfrm>
            <a:off x="6728203" y="3698830"/>
            <a:ext cx="2069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Calibri Regular" charset="0"/>
              </a:rPr>
              <a:t>Brazil</a:t>
            </a:r>
          </a:p>
          <a:p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Av. </a:t>
            </a:r>
            <a:r>
              <a:rPr lang="en-US" sz="900" b="0" i="0" kern="1200" dirty="0" err="1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Angélica</a:t>
            </a:r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, 2529 - Bela Vista</a:t>
            </a:r>
            <a:b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</a:rPr>
            </a:br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6th Floor</a:t>
            </a:r>
            <a:b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</a:rPr>
            </a:br>
            <a:r>
              <a:rPr lang="en-US" sz="900" b="0" i="0" kern="1200" dirty="0">
                <a:solidFill>
                  <a:schemeClr val="bg1"/>
                </a:solidFill>
                <a:latin typeface="Calibri Regular" charset="0"/>
                <a:ea typeface="+mn-ea"/>
                <a:cs typeface="+mn-cs"/>
              </a:rPr>
              <a:t>São Paulo - SP, 01153-000, Brazil</a:t>
            </a:r>
            <a:endParaRPr lang="en-GB" sz="900" b="0" i="0" kern="1200" dirty="0">
              <a:solidFill>
                <a:schemeClr val="bg1"/>
              </a:solidFill>
              <a:latin typeface="Calibri Regular" charset="0"/>
              <a:ea typeface="+mn-ea"/>
              <a:cs typeface="Calibri Regular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27EC06-8093-2A44-B6AC-4F57996A1A94}"/>
              </a:ext>
            </a:extLst>
          </p:cNvPr>
          <p:cNvSpPr/>
          <p:nvPr userDrawn="1"/>
        </p:nvSpPr>
        <p:spPr>
          <a:xfrm>
            <a:off x="2886252" y="3698830"/>
            <a:ext cx="18113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New York</a:t>
            </a:r>
          </a:p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11 West 42nd Street, 8th Floor</a:t>
            </a:r>
            <a:b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New York, NY 10036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A10B7B-7E90-544D-8D57-9E61696E34A1}"/>
              </a:ext>
            </a:extLst>
          </p:cNvPr>
          <p:cNvSpPr/>
          <p:nvPr userDrawn="1"/>
        </p:nvSpPr>
        <p:spPr>
          <a:xfrm>
            <a:off x="2886252" y="4343497"/>
            <a:ext cx="17190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Singapore</a:t>
            </a:r>
          </a:p>
          <a:p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18 Robinson Road, Level  #14-02</a:t>
            </a:r>
            <a:b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</a:br>
            <a:r>
              <a:rPr lang="en-GB" sz="900" b="0" i="0" dirty="0">
                <a:solidFill>
                  <a:schemeClr val="bg1"/>
                </a:solidFill>
                <a:latin typeface="Calibri Regular" charset="0"/>
                <a:cs typeface="Calibri Regular" charset="0"/>
              </a:rPr>
              <a:t>Singapore, 048547</a:t>
            </a:r>
          </a:p>
        </p:txBody>
      </p:sp>
    </p:spTree>
    <p:extLst>
      <p:ext uri="{BB962C8B-B14F-4D97-AF65-F5344CB8AC3E}">
        <p14:creationId xmlns:p14="http://schemas.microsoft.com/office/powerpoint/2010/main" val="168221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EC76CA5-6CA5-1640-AFEB-92A26CA320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3986" y="-139485"/>
            <a:ext cx="9267986" cy="5764985"/>
          </a:xfrm>
          <a:prstGeom prst="rect">
            <a:avLst/>
          </a:prstGeom>
        </p:spPr>
      </p:pic>
      <p:sp>
        <p:nvSpPr>
          <p:cNvPr id="26" name="Title Text">
            <a:extLst>
              <a:ext uri="{FF2B5EF4-FFF2-40B4-BE49-F238E27FC236}">
                <a16:creationId xmlns:a16="http://schemas.microsoft.com/office/drawing/2014/main" id="{6959E48D-776C-3849-8BF5-2702248FA24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952585" y="2455593"/>
            <a:ext cx="4802333" cy="1743075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chemeClr val="accent4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Title slide font is Calibri Light 33pt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C9F54972-3E58-CE40-AE2C-58DA5C297E14}"/>
              </a:ext>
            </a:extLst>
          </p:cNvPr>
          <p:cNvSpPr/>
          <p:nvPr userDrawn="1"/>
        </p:nvSpPr>
        <p:spPr>
          <a:xfrm>
            <a:off x="3285968" y="4341023"/>
            <a:ext cx="2581589" cy="0"/>
          </a:xfrm>
          <a:prstGeom prst="line">
            <a:avLst/>
          </a:prstGeom>
          <a:ln w="381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8687FA99-999F-104F-A6C7-CEC6B38DCA37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BF24EFFF-01A8-C349-AAF6-0BD802CAC0B2}"/>
              </a:ext>
            </a:extLst>
          </p:cNvPr>
          <p:cNvSpPr txBox="1"/>
          <p:nvPr userDrawn="1"/>
        </p:nvSpPr>
        <p:spPr>
          <a:xfrm>
            <a:off x="142875" y="4857750"/>
            <a:ext cx="205184" cy="163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>
            <a:spAutoFit/>
          </a:bodyPr>
          <a:lstStyle/>
          <a:p>
            <a:pPr>
              <a:lnSpc>
                <a:spcPct val="90000"/>
              </a:lnSpc>
              <a:spcBef>
                <a:spcPts val="563"/>
              </a:spcBef>
              <a:defRPr sz="2400">
                <a:solidFill>
                  <a:srgbClr val="53585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fld id="{86CB4B4D-7CA3-9044-876B-883B54F8677D}" type="slidenum">
              <a:rPr sz="900" b="0" i="0">
                <a:latin typeface="Calibri Light" charset="0"/>
                <a:ea typeface="Calibri Light" charset="0"/>
                <a:cs typeface="Calibri Light" charset="0"/>
              </a:rPr>
              <a:pPr>
                <a:lnSpc>
                  <a:spcPct val="90000"/>
                </a:lnSpc>
                <a:spcBef>
                  <a:spcPts val="563"/>
                </a:spcBef>
                <a:defRPr sz="2400">
                  <a:solidFill>
                    <a:srgbClr val="53585F"/>
                  </a:solidFill>
                  <a:latin typeface="Poppins Light"/>
                  <a:ea typeface="Poppins Light"/>
                  <a:cs typeface="Poppins Light"/>
                  <a:sym typeface="Poppins Light"/>
                </a:defRPr>
              </a:pPr>
              <a:t>‹#›</a:t>
            </a:fld>
            <a:r>
              <a:rPr sz="900" b="0" i="0" dirty="0">
                <a:latin typeface="Calibri Light" charset="0"/>
                <a:ea typeface="Calibri Light" charset="0"/>
                <a:cs typeface="Calibri Light" charset="0"/>
              </a:rPr>
              <a:t>￼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4C14F-2556-8949-A9AD-222D969AAE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321" y="4298243"/>
            <a:ext cx="1398768" cy="5595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5CAEC54-B50E-804D-BAA0-2701248B7440}"/>
              </a:ext>
            </a:extLst>
          </p:cNvPr>
          <p:cNvSpPr/>
          <p:nvPr userDrawn="1"/>
        </p:nvSpPr>
        <p:spPr>
          <a:xfrm>
            <a:off x="5637462" y="3726769"/>
            <a:ext cx="778101" cy="778101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214B06-5582-BA4B-850C-5834D19BD23E}"/>
              </a:ext>
            </a:extLst>
          </p:cNvPr>
          <p:cNvSpPr/>
          <p:nvPr userDrawn="1"/>
        </p:nvSpPr>
        <p:spPr>
          <a:xfrm>
            <a:off x="6707503" y="3113746"/>
            <a:ext cx="426768" cy="426768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98A469-188E-8D44-9AFA-F6FFA409F32D}"/>
              </a:ext>
            </a:extLst>
          </p:cNvPr>
          <p:cNvSpPr/>
          <p:nvPr userDrawn="1"/>
        </p:nvSpPr>
        <p:spPr>
          <a:xfrm>
            <a:off x="3790567" y="1510761"/>
            <a:ext cx="316555" cy="316555"/>
          </a:xfrm>
          <a:prstGeom prst="ellipse">
            <a:avLst/>
          </a:prstGeom>
          <a:solidFill>
            <a:srgbClr val="EC1D2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A3C00AC-B4B3-B845-BCC2-943A2A1808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85" y="720559"/>
            <a:ext cx="1863192" cy="1244600"/>
          </a:xfrm>
        </p:spPr>
        <p:txBody>
          <a:bodyPr>
            <a:noAutofit/>
          </a:bodyPr>
          <a:lstStyle>
            <a:lvl1pPr marL="0" indent="0" algn="l">
              <a:buNone/>
              <a:defRPr sz="9600" b="0" i="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3F4FF53-6014-F344-B823-84CCAEE56C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1225" y="667980"/>
            <a:ext cx="1585912" cy="254529"/>
          </a:xfrm>
        </p:spPr>
        <p:txBody>
          <a:bodyPr>
            <a:noAutofit/>
          </a:bodyPr>
          <a:lstStyle>
            <a:lvl1pPr marL="0" indent="0" algn="l">
              <a:buNone/>
              <a:defRPr sz="1100" b="1" i="0" spc="600">
                <a:solidFill>
                  <a:srgbClr val="000000"/>
                </a:solidFill>
                <a:latin typeface="Calibri Bold" charset="0"/>
                <a:cs typeface="Calibri Bold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8D7AC5B3-3097-784E-A725-789FA10E7558}"/>
              </a:ext>
            </a:extLst>
          </p:cNvPr>
          <p:cNvSpPr/>
          <p:nvPr userDrawn="1"/>
        </p:nvSpPr>
        <p:spPr>
          <a:xfrm>
            <a:off x="952585" y="2149390"/>
            <a:ext cx="1127759" cy="0"/>
          </a:xfrm>
          <a:prstGeom prst="line">
            <a:avLst/>
          </a:prstGeom>
          <a:ln w="38100">
            <a:solidFill>
              <a:srgbClr val="EC1D24"/>
            </a:solidFill>
            <a:miter lim="400000"/>
          </a:ln>
        </p:spPr>
        <p:txBody>
          <a:bodyPr lIns="19050" tIns="19050" rIns="19050" bIns="19050" anchor="ctr"/>
          <a:lstStyle/>
          <a:p>
            <a:pPr algn="ctr" defTabSz="309563">
              <a:lnSpc>
                <a:spcPct val="100000"/>
              </a:lnSpc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187918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EC1D24"/>
              </a:buClr>
              <a:defRPr sz="900" b="0" i="0">
                <a:solidFill>
                  <a:schemeClr val="tx1">
                    <a:tint val="75000"/>
                  </a:schemeClr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EC1D24"/>
              </a:buClr>
              <a:defRPr sz="900" b="0" i="0">
                <a:solidFill>
                  <a:schemeClr val="tx1">
                    <a:tint val="75000"/>
                  </a:schemeClr>
                </a:solidFill>
                <a:latin typeface="Calibri Regular" charset="0"/>
                <a:cs typeface="Calibri Regular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Clr>
                <a:srgbClr val="EC1D24"/>
              </a:buClr>
              <a:defRPr sz="900" b="0" i="0">
                <a:solidFill>
                  <a:schemeClr val="tx1">
                    <a:tint val="75000"/>
                  </a:schemeClr>
                </a:solidFill>
                <a:latin typeface="Calibri Regular" charset="0"/>
                <a:cs typeface="Calibri Regular" charset="0"/>
              </a:defRPr>
            </a:lvl1pPr>
          </a:lstStyle>
          <a:p>
            <a:fld id="{32C69B2B-6D36-F249-A77F-66AD2C06FC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74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3" r:id="rId2"/>
    <p:sldLayoutId id="2147483702" r:id="rId3"/>
    <p:sldLayoutId id="2147483682" r:id="rId4"/>
    <p:sldLayoutId id="2147483683" r:id="rId5"/>
    <p:sldLayoutId id="2147483720" r:id="rId6"/>
    <p:sldLayoutId id="2147483680" r:id="rId7"/>
    <p:sldLayoutId id="2147483701" r:id="rId8"/>
    <p:sldLayoutId id="2147483717" r:id="rId9"/>
    <p:sldLayoutId id="2147483718" r:id="rId10"/>
    <p:sldLayoutId id="2147483719" r:id="rId11"/>
    <p:sldLayoutId id="2147483689" r:id="rId12"/>
    <p:sldLayoutId id="2147483690" r:id="rId13"/>
    <p:sldLayoutId id="2147483688" r:id="rId14"/>
    <p:sldLayoutId id="2147483703" r:id="rId15"/>
    <p:sldLayoutId id="2147483697" r:id="rId16"/>
    <p:sldLayoutId id="2147483691" r:id="rId17"/>
    <p:sldLayoutId id="2147483699" r:id="rId18"/>
    <p:sldLayoutId id="2147483704" r:id="rId19"/>
    <p:sldLayoutId id="2147483700" r:id="rId20"/>
    <p:sldLayoutId id="2147483705" r:id="rId21"/>
    <p:sldLayoutId id="2147483698" r:id="rId22"/>
    <p:sldLayoutId id="2147483706" r:id="rId23"/>
    <p:sldLayoutId id="2147483684" r:id="rId24"/>
    <p:sldLayoutId id="2147483707" r:id="rId25"/>
    <p:sldLayoutId id="2147483685" r:id="rId26"/>
    <p:sldLayoutId id="2147483708" r:id="rId27"/>
    <p:sldLayoutId id="2147483686" r:id="rId28"/>
    <p:sldLayoutId id="2147483709" r:id="rId29"/>
    <p:sldLayoutId id="2147483696" r:id="rId30"/>
    <p:sldLayoutId id="2147483710" r:id="rId31"/>
    <p:sldLayoutId id="2147483687" r:id="rId32"/>
    <p:sldLayoutId id="2147483711" r:id="rId33"/>
    <p:sldLayoutId id="2147483692" r:id="rId34"/>
    <p:sldLayoutId id="2147483693" r:id="rId35"/>
    <p:sldLayoutId id="2147483694" r:id="rId36"/>
    <p:sldLayoutId id="2147483712" r:id="rId37"/>
    <p:sldLayoutId id="2147483695" r:id="rId38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Clr>
          <a:srgbClr val="EC1D24"/>
        </a:buClr>
        <a:buNone/>
        <a:defRPr sz="3300" b="0" i="0" kern="1200">
          <a:solidFill>
            <a:schemeClr val="tx1"/>
          </a:solidFill>
          <a:latin typeface="+mj-lt"/>
          <a:ea typeface="+mj-ea"/>
          <a:cs typeface="Poppins ExtraLight" pitchFamily="2" charset="77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8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6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4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Clr>
          <a:srgbClr val="EC1D24"/>
        </a:buClr>
        <a:buSzPct val="110000"/>
        <a:buFont typeface="Arial" panose="020B0604020202020204" pitchFamily="34" charset="0"/>
        <a:buChar char="•"/>
        <a:defRPr sz="1200" b="0" i="0" kern="400" spc="0" baseline="0">
          <a:solidFill>
            <a:schemeClr val="tx1"/>
          </a:solidFill>
          <a:latin typeface="+mn-lt"/>
          <a:ea typeface="+mn-ea"/>
          <a:cs typeface="Calibri Regular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da/corda-solutions/blob/publisher-pattern/docs/source/design-patterns/patterns/publish.rs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licer3/car-cordapp.gi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microsoft.com/office/2007/relationships/diagramDrawing" Target="../diagrams/drawing1.xm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5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4.svg"/><Relationship Id="rId9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3CF62-BA1F-8C4D-A1E8-DAC4FBEF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</a:t>
            </a:r>
            <a:r>
              <a:rPr lang="en-US" dirty="0" err="1"/>
              <a:t>Cordapp</a:t>
            </a:r>
            <a:r>
              <a:rPr lang="en-US" dirty="0"/>
              <a:t> 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4A6745-7951-F243-9247-711FC6A8BE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By Alice</a:t>
            </a:r>
          </a:p>
        </p:txBody>
      </p:sp>
    </p:spTree>
    <p:extLst>
      <p:ext uri="{BB962C8B-B14F-4D97-AF65-F5344CB8AC3E}">
        <p14:creationId xmlns:p14="http://schemas.microsoft.com/office/powerpoint/2010/main" val="151135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D18BC9-BBF6-E84D-AD1E-D93C4C65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67" y="662138"/>
            <a:ext cx="5464869" cy="4709962"/>
          </a:xfrm>
          <a:prstGeom prst="rect">
            <a:avLst/>
          </a:prstGeom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7AD0936-D457-4247-80A3-2E9EE63ADD41}"/>
              </a:ext>
            </a:extLst>
          </p:cNvPr>
          <p:cNvSpPr txBox="1">
            <a:spLocks/>
          </p:cNvSpPr>
          <p:nvPr/>
        </p:nvSpPr>
        <p:spPr>
          <a:xfrm>
            <a:off x="3086100" y="376511"/>
            <a:ext cx="5464869" cy="80787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800" b="0" i="0" kern="400" spc="0" baseline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1pPr>
            <a:lvl2pPr marL="5143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600" b="0" i="0" kern="400" spc="0" baseline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2pPr>
            <a:lvl3pPr marL="8572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400" b="0" i="0" kern="400" spc="0" baseline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3pPr>
            <a:lvl4pPr marL="12001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4pPr>
            <a:lvl5pPr marL="1543050" indent="-17145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rgbClr val="EC1D24"/>
              </a:buClr>
              <a:buSzPct val="110000"/>
              <a:buFont typeface="Arial" panose="020B0604020202020204" pitchFamily="34" charset="0"/>
              <a:buChar char="•"/>
              <a:defRPr sz="1200" b="0" i="0" kern="400" spc="0" baseline="0">
                <a:solidFill>
                  <a:schemeClr val="tx1"/>
                </a:solidFill>
                <a:latin typeface="+mn-lt"/>
                <a:ea typeface="+mn-ea"/>
                <a:cs typeface="Calibri Regular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A2B042-4FF2-984B-B96E-81FB56E5D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6100" y="376511"/>
            <a:ext cx="5464869" cy="807874"/>
          </a:xfrm>
        </p:spPr>
        <p:txBody>
          <a:bodyPr/>
          <a:lstStyle/>
          <a:p>
            <a:r>
              <a:rPr lang="en-US" dirty="0"/>
              <a:t>Vehicle Owner &lt;-&gt; Insurance Company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1991EE9F-F4B6-CE42-A042-94CE3C8E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Insurance – State Machine</a:t>
            </a:r>
          </a:p>
        </p:txBody>
      </p:sp>
    </p:spTree>
    <p:extLst>
      <p:ext uri="{BB962C8B-B14F-4D97-AF65-F5344CB8AC3E}">
        <p14:creationId xmlns:p14="http://schemas.microsoft.com/office/powerpoint/2010/main" val="929329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4131-8622-D644-9BBE-CF93FFCD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Case Flow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34EAFC-50FE-674E-B504-6AE787F3957E}"/>
              </a:ext>
            </a:extLst>
          </p:cNvPr>
          <p:cNvGrpSpPr/>
          <p:nvPr/>
        </p:nvGrpSpPr>
        <p:grpSpPr>
          <a:xfrm>
            <a:off x="3831204" y="1000192"/>
            <a:ext cx="957313" cy="949541"/>
            <a:chOff x="2034820" y="970006"/>
            <a:chExt cx="1276418" cy="1266055"/>
          </a:xfrm>
        </p:grpSpPr>
        <p:pic>
          <p:nvPicPr>
            <p:cNvPr id="49" name="Graphic 48" descr="Man">
              <a:extLst>
                <a:ext uri="{FF2B5EF4-FFF2-40B4-BE49-F238E27FC236}">
                  <a16:creationId xmlns:a16="http://schemas.microsoft.com/office/drawing/2014/main" id="{84C70337-076B-6244-B627-C95E514B2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1903" y="970006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74D81B-BF0E-684C-9FCB-680CB64D1278}"/>
                </a:ext>
              </a:extLst>
            </p:cNvPr>
            <p:cNvSpPr txBox="1"/>
            <p:nvPr/>
          </p:nvSpPr>
          <p:spPr>
            <a:xfrm>
              <a:off x="2034820" y="1905116"/>
              <a:ext cx="1276418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Vehicle Owner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F163E3-D5A0-C844-94E7-68C8B46B0D0F}"/>
              </a:ext>
            </a:extLst>
          </p:cNvPr>
          <p:cNvGrpSpPr/>
          <p:nvPr/>
        </p:nvGrpSpPr>
        <p:grpSpPr>
          <a:xfrm>
            <a:off x="7425033" y="1000192"/>
            <a:ext cx="685800" cy="949541"/>
            <a:chOff x="9015462" y="970006"/>
            <a:chExt cx="914400" cy="1266055"/>
          </a:xfrm>
        </p:grpSpPr>
        <p:pic>
          <p:nvPicPr>
            <p:cNvPr id="52" name="Graphic 51" descr="Store">
              <a:extLst>
                <a:ext uri="{FF2B5EF4-FFF2-40B4-BE49-F238E27FC236}">
                  <a16:creationId xmlns:a16="http://schemas.microsoft.com/office/drawing/2014/main" id="{D82E0E83-2127-C44D-820C-2C03935B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85ADD5-6DBF-5B49-B25D-B9FC153849FF}"/>
                </a:ext>
              </a:extLst>
            </p:cNvPr>
            <p:cNvSpPr txBox="1"/>
            <p:nvPr/>
          </p:nvSpPr>
          <p:spPr>
            <a:xfrm>
              <a:off x="9047834" y="1905116"/>
              <a:ext cx="74849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Garage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DB10B0-D7D2-AB4D-9143-DE27504BA073}"/>
              </a:ext>
            </a:extLst>
          </p:cNvPr>
          <p:cNvGrpSpPr/>
          <p:nvPr/>
        </p:nvGrpSpPr>
        <p:grpSpPr>
          <a:xfrm>
            <a:off x="787118" y="1000192"/>
            <a:ext cx="685800" cy="878829"/>
            <a:chOff x="2351903" y="4516395"/>
            <a:chExt cx="914400" cy="1171772"/>
          </a:xfrm>
        </p:grpSpPr>
        <p:pic>
          <p:nvPicPr>
            <p:cNvPr id="55" name="Graphic 54" descr="Court">
              <a:extLst>
                <a:ext uri="{FF2B5EF4-FFF2-40B4-BE49-F238E27FC236}">
                  <a16:creationId xmlns:a16="http://schemas.microsoft.com/office/drawing/2014/main" id="{57F9573A-680B-E748-8DA7-BEB9D5FE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1903" y="4516395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9DC6A4-9527-214D-9C91-D0A1236B9095}"/>
                </a:ext>
              </a:extLst>
            </p:cNvPr>
            <p:cNvSpPr txBox="1"/>
            <p:nvPr/>
          </p:nvSpPr>
          <p:spPr>
            <a:xfrm>
              <a:off x="2562720" y="5357222"/>
              <a:ext cx="50270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LTA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4187E48-F34D-C34E-9AF9-550124DCF73B}"/>
              </a:ext>
            </a:extLst>
          </p:cNvPr>
          <p:cNvGrpSpPr/>
          <p:nvPr/>
        </p:nvGrpSpPr>
        <p:grpSpPr>
          <a:xfrm>
            <a:off x="3781842" y="4153334"/>
            <a:ext cx="1231427" cy="885171"/>
            <a:chOff x="8651711" y="970006"/>
            <a:chExt cx="1641902" cy="1180227"/>
          </a:xfrm>
        </p:grpSpPr>
        <p:pic>
          <p:nvPicPr>
            <p:cNvPr id="58" name="Graphic 57" descr="Store">
              <a:extLst>
                <a:ext uri="{FF2B5EF4-FFF2-40B4-BE49-F238E27FC236}">
                  <a16:creationId xmlns:a16="http://schemas.microsoft.com/office/drawing/2014/main" id="{3FB82D8F-A3B3-C640-AC2F-7F5963B2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D60BF96-9966-BF4D-8141-6BF1E30C6F6E}"/>
                </a:ext>
              </a:extLst>
            </p:cNvPr>
            <p:cNvSpPr txBox="1"/>
            <p:nvPr/>
          </p:nvSpPr>
          <p:spPr>
            <a:xfrm>
              <a:off x="8651711" y="1819288"/>
              <a:ext cx="1641902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Insurance Company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5D9348-A641-0D48-9B6C-0F3CA89ACD04}"/>
              </a:ext>
            </a:extLst>
          </p:cNvPr>
          <p:cNvGrpSpPr/>
          <p:nvPr/>
        </p:nvGrpSpPr>
        <p:grpSpPr>
          <a:xfrm>
            <a:off x="4754815" y="896424"/>
            <a:ext cx="2670218" cy="253916"/>
            <a:chOff x="6359903" y="800513"/>
            <a:chExt cx="3560290" cy="33855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0D0A775-5F35-5E43-946E-99AC9D5B0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9903" y="1067273"/>
              <a:ext cx="3560290" cy="152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ECA231-876C-E245-9018-54618D8B1E4B}"/>
                </a:ext>
              </a:extLst>
            </p:cNvPr>
            <p:cNvSpPr txBox="1"/>
            <p:nvPr/>
          </p:nvSpPr>
          <p:spPr>
            <a:xfrm>
              <a:off x="6826522" y="800513"/>
              <a:ext cx="2095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 Negotiate on MOT test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9BD932-CABA-6149-B482-A4AC12B504B8}"/>
              </a:ext>
            </a:extLst>
          </p:cNvPr>
          <p:cNvGrpSpPr/>
          <p:nvPr/>
        </p:nvGrpSpPr>
        <p:grpSpPr>
          <a:xfrm>
            <a:off x="4754816" y="1128716"/>
            <a:ext cx="2670217" cy="253916"/>
            <a:chOff x="6359903" y="1110236"/>
            <a:chExt cx="3560289" cy="338554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760BAD-9B5F-9D47-B463-0F1F5C91E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9903" y="1359780"/>
              <a:ext cx="3560289" cy="15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AE82D2-1060-AD48-9342-930DE6F53047}"/>
                </a:ext>
              </a:extLst>
            </p:cNvPr>
            <p:cNvSpPr txBox="1"/>
            <p:nvPr/>
          </p:nvSpPr>
          <p:spPr>
            <a:xfrm>
              <a:off x="6826520" y="1110236"/>
              <a:ext cx="1289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2b. Issue MOT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2488E9-3BF9-1B4E-97BA-184FC63187D9}"/>
              </a:ext>
            </a:extLst>
          </p:cNvPr>
          <p:cNvGrpSpPr/>
          <p:nvPr/>
        </p:nvGrpSpPr>
        <p:grpSpPr>
          <a:xfrm>
            <a:off x="3742843" y="1967575"/>
            <a:ext cx="346249" cy="1997318"/>
            <a:chOff x="4983838" y="2243312"/>
            <a:chExt cx="461665" cy="2663090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41E0798-3A96-E84C-88DC-AA01485DEDF6}"/>
                </a:ext>
              </a:extLst>
            </p:cNvPr>
            <p:cNvCxnSpPr>
              <a:cxnSpLocks/>
            </p:cNvCxnSpPr>
            <p:nvPr/>
          </p:nvCxnSpPr>
          <p:spPr>
            <a:xfrm>
              <a:off x="5333425" y="2243312"/>
              <a:ext cx="34431" cy="26630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A516FF-8E74-3844-ADB0-EC53E19BAE40}"/>
                </a:ext>
              </a:extLst>
            </p:cNvPr>
            <p:cNvSpPr txBox="1"/>
            <p:nvPr/>
          </p:nvSpPr>
          <p:spPr>
            <a:xfrm>
              <a:off x="4983838" y="2256369"/>
              <a:ext cx="461665" cy="19975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050" dirty="0"/>
                <a:t>3. Negotiate on insurance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2B537F-EABB-9749-A474-5BBB4E51CFF8}"/>
              </a:ext>
            </a:extLst>
          </p:cNvPr>
          <p:cNvGrpSpPr/>
          <p:nvPr/>
        </p:nvGrpSpPr>
        <p:grpSpPr>
          <a:xfrm>
            <a:off x="4057855" y="1942086"/>
            <a:ext cx="253916" cy="2022809"/>
            <a:chOff x="5403858" y="2209326"/>
            <a:chExt cx="338555" cy="2697078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FF0B24D-A69F-DE49-93FF-190E590C40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5633" y="2243312"/>
              <a:ext cx="23471" cy="2663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185F07-066F-884F-A2B5-974435A1B6CD}"/>
                </a:ext>
              </a:extLst>
            </p:cNvPr>
            <p:cNvSpPr txBox="1"/>
            <p:nvPr/>
          </p:nvSpPr>
          <p:spPr>
            <a:xfrm rot="5400000">
              <a:off x="4311892" y="3301292"/>
              <a:ext cx="25224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4a.  Require payment and MOT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1EA7E3-1A38-4D4B-97AC-2B613ABEFE1A}"/>
              </a:ext>
            </a:extLst>
          </p:cNvPr>
          <p:cNvGrpSpPr/>
          <p:nvPr/>
        </p:nvGrpSpPr>
        <p:grpSpPr>
          <a:xfrm>
            <a:off x="4292928" y="1949733"/>
            <a:ext cx="455112" cy="2015160"/>
            <a:chOff x="5717272" y="2219523"/>
            <a:chExt cx="606814" cy="2686880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C14BD67-456A-5145-966E-E7DC2FA36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3245" y="2243311"/>
              <a:ext cx="23471" cy="266309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EB83B8-1AC9-6347-99BA-C567F5685AD2}"/>
                </a:ext>
              </a:extLst>
            </p:cNvPr>
            <p:cNvSpPr txBox="1"/>
            <p:nvPr/>
          </p:nvSpPr>
          <p:spPr>
            <a:xfrm rot="5400000">
              <a:off x="4724692" y="3222210"/>
              <a:ext cx="232371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4b.  Send payment and MOT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5F60052-3F6E-AA41-98C9-7FD835239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2520" y="2243312"/>
              <a:ext cx="2552" cy="2663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874807-D9AD-D147-AF78-44561F25D774}"/>
                </a:ext>
              </a:extLst>
            </p:cNvPr>
            <p:cNvSpPr txBox="1"/>
            <p:nvPr/>
          </p:nvSpPr>
          <p:spPr>
            <a:xfrm rot="5400000">
              <a:off x="5323171" y="2881884"/>
              <a:ext cx="16632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4c.  Issue Insurance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E0A02ED-D9CE-5646-9CD5-5BA4C5FF7A68}"/>
              </a:ext>
            </a:extLst>
          </p:cNvPr>
          <p:cNvGrpSpPr/>
          <p:nvPr/>
        </p:nvGrpSpPr>
        <p:grpSpPr>
          <a:xfrm>
            <a:off x="1472917" y="763849"/>
            <a:ext cx="2596097" cy="794767"/>
            <a:chOff x="1963896" y="623746"/>
            <a:chExt cx="3461462" cy="1059689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05E415A-4043-6049-9AE6-5DF1B2BDCF17}"/>
                </a:ext>
              </a:extLst>
            </p:cNvPr>
            <p:cNvCxnSpPr/>
            <p:nvPr/>
          </p:nvCxnSpPr>
          <p:spPr>
            <a:xfrm flipH="1">
              <a:off x="1984040" y="1108290"/>
              <a:ext cx="33493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C976E66-9F51-EC4B-8F4B-A381BFCF3112}"/>
                </a:ext>
              </a:extLst>
            </p:cNvPr>
            <p:cNvSpPr txBox="1"/>
            <p:nvPr/>
          </p:nvSpPr>
          <p:spPr>
            <a:xfrm>
              <a:off x="1984039" y="623746"/>
              <a:ext cx="334938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5a. Request to issue TAX with payment, MOT and insurance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13984CA-0103-B24B-ABA3-BA74DFE813D0}"/>
                </a:ext>
              </a:extLst>
            </p:cNvPr>
            <p:cNvCxnSpPr>
              <a:cxnSpLocks/>
              <a:stCxn id="55" idx="3"/>
              <a:endCxn id="49" idx="1"/>
            </p:cNvCxnSpPr>
            <p:nvPr/>
          </p:nvCxnSpPr>
          <p:spPr>
            <a:xfrm>
              <a:off x="1963896" y="1626803"/>
              <a:ext cx="3461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6B181C6-4A90-A148-8BD6-DC013D57DD4D}"/>
                </a:ext>
              </a:extLst>
            </p:cNvPr>
            <p:cNvSpPr txBox="1"/>
            <p:nvPr/>
          </p:nvSpPr>
          <p:spPr>
            <a:xfrm>
              <a:off x="1984039" y="1344880"/>
              <a:ext cx="33493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5b. Validate and issue TAX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9731EE-A8FE-3B4D-857F-AC6484DE8F8A}"/>
              </a:ext>
            </a:extLst>
          </p:cNvPr>
          <p:cNvGrpSpPr/>
          <p:nvPr/>
        </p:nvGrpSpPr>
        <p:grpSpPr>
          <a:xfrm>
            <a:off x="7729998" y="1343092"/>
            <a:ext cx="1264520" cy="1024610"/>
            <a:chOff x="7729998" y="1343092"/>
            <a:chExt cx="1264520" cy="1024610"/>
          </a:xfrm>
        </p:grpSpPr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DEB65A2A-486A-EF4F-AC54-FE66513D24EB}"/>
                </a:ext>
              </a:extLst>
            </p:cNvPr>
            <p:cNvCxnSpPr>
              <a:stCxn id="52" idx="3"/>
              <a:endCxn id="53" idx="2"/>
            </p:cNvCxnSpPr>
            <p:nvPr/>
          </p:nvCxnSpPr>
          <p:spPr>
            <a:xfrm flipH="1">
              <a:off x="7729998" y="1343092"/>
              <a:ext cx="380835" cy="606641"/>
            </a:xfrm>
            <a:prstGeom prst="curvedConnector4">
              <a:avLst>
                <a:gd name="adj1" fmla="val -86124"/>
                <a:gd name="adj2" fmla="val 1376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E89C45E-E0EB-D44F-BC24-9064EF0AD260}"/>
                </a:ext>
              </a:extLst>
            </p:cNvPr>
            <p:cNvSpPr txBox="1"/>
            <p:nvPr/>
          </p:nvSpPr>
          <p:spPr>
            <a:xfrm>
              <a:off x="8152492" y="1790621"/>
              <a:ext cx="84202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050" dirty="0">
                  <a:cs typeface="Calibri" panose="020F0502020204030204" pitchFamily="34" charset="0"/>
                </a:rPr>
                <a:t>2a.</a:t>
              </a:r>
              <a:r>
                <a:rPr lang="zh-CN" altLang="en-US" sz="1050" dirty="0">
                  <a:cs typeface="Calibri" panose="020F0502020204030204" pitchFamily="34" charset="0"/>
                </a:rPr>
                <a:t> </a:t>
              </a:r>
              <a:r>
                <a:rPr lang="en-US" altLang="zh-CN" sz="1050" dirty="0">
                  <a:cs typeface="Calibri" panose="020F0502020204030204" pitchFamily="34" charset="0"/>
                </a:rPr>
                <a:t>Perform actual MOT test</a:t>
              </a:r>
              <a:endParaRPr lang="en-US" sz="1050" dirty="0">
                <a:cs typeface="Calibri" panose="020F050202020403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42CF64F-38A8-F744-B93B-8ABE7B3526F7}"/>
              </a:ext>
            </a:extLst>
          </p:cNvPr>
          <p:cNvSpPr txBox="1"/>
          <p:nvPr/>
        </p:nvSpPr>
        <p:spPr>
          <a:xfrm>
            <a:off x="650203" y="2508114"/>
            <a:ext cx="4071281" cy="198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on MOT test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MOT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Insurance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Insurance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solidFill>
                  <a:srgbClr val="C00000"/>
                </a:solidFill>
              </a:rPr>
              <a:t>Issue TAX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0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131BBBB7-EFEF-6647-A46E-B5541652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67" y="780448"/>
            <a:ext cx="6175970" cy="4276858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2BED91-4AA2-1A4C-BFB8-34B937709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Vehicle Owner &lt;-&gt; LTA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30222B-3166-E342-B4F1-1BCFC8A8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 –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63515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8D2933-7FFE-8F49-85A6-EDF15CEEE8DE}"/>
              </a:ext>
            </a:extLst>
          </p:cNvPr>
          <p:cNvSpPr txBox="1"/>
          <p:nvPr/>
        </p:nvSpPr>
        <p:spPr>
          <a:xfrm>
            <a:off x="417399" y="482600"/>
            <a:ext cx="8408194" cy="558627"/>
          </a:xfrm>
          <a:prstGeom prst="ellipse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2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Privacy</a:t>
            </a:r>
            <a:r>
              <a:rPr lang="zh-CN" altLang="en-US" sz="22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2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endParaRPr lang="en-US" sz="22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FD1BC-5AC3-2241-B570-AAB80E6BF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MOT and Insurance are directly referenced in later transactions, the participants in later transactions can resolve all previous MOT and Insurance transactions.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29605-3852-284E-96F2-0B5C6E9C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1D54F-6F89-A444-9484-ACBDE3972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53" t="46361" r="15392" b="27929"/>
          <a:stretch/>
        </p:blipFill>
        <p:spPr>
          <a:xfrm>
            <a:off x="-13456" y="1266660"/>
            <a:ext cx="9157456" cy="33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22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1DE5F7-7097-4D40-B2F9-61025DDF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Pattern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3F86D7-F1B2-0547-89FA-53D7D2DF80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Published pattern can be used when users want to involve some state as reference without revealing the historical chain behind it. A wrapper state of original state would be issued and used instead.</a:t>
            </a:r>
          </a:p>
          <a:p>
            <a:endParaRPr lang="en-US" dirty="0"/>
          </a:p>
          <a:p>
            <a:r>
              <a:rPr lang="en-US" dirty="0"/>
              <a:t>Publish vs. Revoke (when original state has changed)</a:t>
            </a:r>
          </a:p>
          <a:p>
            <a:pPr lvl="1"/>
            <a:endParaRPr lang="en-US" dirty="0"/>
          </a:p>
          <a:p>
            <a:r>
              <a:rPr lang="en-US" dirty="0"/>
              <a:t>Published state can be</a:t>
            </a:r>
          </a:p>
          <a:p>
            <a:pPr lvl="1"/>
            <a:r>
              <a:rPr lang="en-US" dirty="0"/>
              <a:t>Used as input</a:t>
            </a:r>
          </a:p>
          <a:p>
            <a:pPr lvl="1"/>
            <a:r>
              <a:rPr lang="en-US" dirty="0"/>
              <a:t>Used as reference</a:t>
            </a:r>
          </a:p>
        </p:txBody>
      </p:sp>
    </p:spTree>
    <p:extLst>
      <p:ext uri="{BB962C8B-B14F-4D97-AF65-F5344CB8AC3E}">
        <p14:creationId xmlns:p14="http://schemas.microsoft.com/office/powerpoint/2010/main" val="750408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B8401C-50F5-4844-B2F0-3E8916B3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" y="352698"/>
            <a:ext cx="8256934" cy="807874"/>
          </a:xfrm>
        </p:spPr>
        <p:txBody>
          <a:bodyPr/>
          <a:lstStyle/>
          <a:p>
            <a:r>
              <a:rPr lang="en-US" dirty="0"/>
              <a:t>Flow Diagram - </a:t>
            </a:r>
            <a:r>
              <a:rPr lang="en-US" dirty="0" err="1"/>
              <a:t>PublishStateFlow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D5D1D3-81D0-3F4B-9CB3-3770CADCE0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07513" y="1239233"/>
            <a:ext cx="2843456" cy="3452811"/>
          </a:xfrm>
        </p:spPr>
        <p:txBody>
          <a:bodyPr>
            <a:normAutofit fontScale="70000" lnSpcReduction="20000"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dirty="0"/>
              <a:t>the transaction which outputs the original state</a:t>
            </a:r>
          </a:p>
          <a:p>
            <a:pPr marL="257175" indent="-257175">
              <a:buFont typeface="+mj-lt"/>
              <a:buAutoNum type="arabicPeriod"/>
            </a:pPr>
            <a:endParaRPr lang="en-US" dirty="0"/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the publish transaction proposed by Alice which issues the </a:t>
            </a:r>
            <a:r>
              <a:rPr lang="en-US" dirty="0" err="1"/>
              <a:t>PublishedState</a:t>
            </a:r>
            <a:r>
              <a:rPr lang="en-US" dirty="0"/>
              <a:t> without consuming any inputs</a:t>
            </a:r>
          </a:p>
          <a:p>
            <a:pPr marL="257175" indent="-257175">
              <a:buFont typeface="+mj-lt"/>
              <a:buAutoNum type="arabicPeriod"/>
            </a:pPr>
            <a:endParaRPr lang="en-US" dirty="0"/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transaction 2a is a sample of using </a:t>
            </a:r>
            <a:r>
              <a:rPr lang="en-US" dirty="0" err="1"/>
              <a:t>PublishedState</a:t>
            </a:r>
            <a:r>
              <a:rPr lang="en-US" dirty="0"/>
              <a:t> as reference</a:t>
            </a:r>
          </a:p>
          <a:p>
            <a:pPr marL="257175" indent="-257175">
              <a:buFont typeface="+mj-lt"/>
              <a:buAutoNum type="arabicPeriod"/>
            </a:pPr>
            <a:endParaRPr lang="en-US" dirty="0"/>
          </a:p>
          <a:p>
            <a:pPr marL="257175" indent="-257175">
              <a:buFont typeface="+mj-lt"/>
              <a:buAutoNum type="arabicPeriod"/>
            </a:pPr>
            <a:r>
              <a:rPr lang="en-US" dirty="0"/>
              <a:t>transaction 2b is a sample of using </a:t>
            </a:r>
            <a:r>
              <a:rPr lang="en-US" dirty="0" err="1"/>
              <a:t>PublishedState</a:t>
            </a:r>
            <a:r>
              <a:rPr lang="en-US" dirty="0"/>
              <a:t> as input (used in this app)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B6669D-16BF-3E4A-983B-73097C26C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3" y="651406"/>
            <a:ext cx="3809755" cy="1849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062EA-D592-534A-A1B2-184439D00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642" y="1239233"/>
            <a:ext cx="3280410" cy="1876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09318-C742-1747-A725-22A6DE90C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47" t="61447" r="43783" b="23248"/>
          <a:stretch/>
        </p:blipFill>
        <p:spPr>
          <a:xfrm>
            <a:off x="113783" y="2381879"/>
            <a:ext cx="3265039" cy="2553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DEF21F-67A6-FE40-9F35-4A61374259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581" t="65556" r="30454" b="20926"/>
          <a:stretch/>
        </p:blipFill>
        <p:spPr>
          <a:xfrm>
            <a:off x="2974382" y="3271166"/>
            <a:ext cx="2630304" cy="1872334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C1EEB88-C364-9E46-8AD6-F82EC35ECA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36779" y="2881854"/>
            <a:ext cx="1403013" cy="886729"/>
          </a:xfrm>
          <a:prstGeom prst="curvedConnector3">
            <a:avLst>
              <a:gd name="adj1" fmla="val 50000"/>
            </a:avLst>
          </a:prstGeom>
          <a:ln w="0" cap="rnd">
            <a:solidFill>
              <a:schemeClr val="bg2">
                <a:alpha val="52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30A6F951-7D0B-434A-9B5A-DBDEDF5EB862}"/>
              </a:ext>
            </a:extLst>
          </p:cNvPr>
          <p:cNvCxnSpPr>
            <a:cxnSpLocks/>
          </p:cNvCxnSpPr>
          <p:nvPr/>
        </p:nvCxnSpPr>
        <p:spPr>
          <a:xfrm>
            <a:off x="2594919" y="4026724"/>
            <a:ext cx="886732" cy="372289"/>
          </a:xfrm>
          <a:prstGeom prst="curvedConnector3">
            <a:avLst>
              <a:gd name="adj1" fmla="val 46284"/>
            </a:avLst>
          </a:prstGeom>
          <a:ln w="0" cap="rnd">
            <a:solidFill>
              <a:schemeClr val="bg2">
                <a:alpha val="52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82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B45BEC-029A-734F-95E0-F14253E13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21" b="7602"/>
          <a:stretch/>
        </p:blipFill>
        <p:spPr>
          <a:xfrm>
            <a:off x="58850" y="1234189"/>
            <a:ext cx="9125292" cy="3272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D2933-7FFE-8F49-85A6-EDF15CEEE8DE}"/>
              </a:ext>
            </a:extLst>
          </p:cNvPr>
          <p:cNvSpPr txBox="1"/>
          <p:nvPr/>
        </p:nvSpPr>
        <p:spPr>
          <a:xfrm>
            <a:off x="417399" y="482600"/>
            <a:ext cx="8408194" cy="558627"/>
          </a:xfrm>
          <a:prstGeom prst="ellipse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2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</a:t>
            </a:r>
            <a:r>
              <a:rPr lang="en-US" altLang="zh-CN" sz="22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Diagram </a:t>
            </a:r>
            <a:r>
              <a:rPr lang="en-US" sz="22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InsuranceIssueFlow</a:t>
            </a:r>
            <a:endParaRPr lang="en-US" sz="22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68F5E-B0BB-8C48-A5CF-9BAB904F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13" y="352699"/>
            <a:ext cx="8776646" cy="874892"/>
          </a:xfrm>
        </p:spPr>
        <p:txBody>
          <a:bodyPr/>
          <a:lstStyle/>
          <a:p>
            <a:r>
              <a:rPr lang="en-US" dirty="0"/>
              <a:t>Flow Diagram – </a:t>
            </a:r>
            <a:r>
              <a:rPr lang="en-US" dirty="0" err="1"/>
              <a:t>InsuranceIssueFlow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E4AE5E2-56C4-DE4B-BBC3-51B676FB96AC}"/>
              </a:ext>
            </a:extLst>
          </p:cNvPr>
          <p:cNvSpPr/>
          <p:nvPr/>
        </p:nvSpPr>
        <p:spPr>
          <a:xfrm>
            <a:off x="2730838" y="2906901"/>
            <a:ext cx="1699591" cy="1344537"/>
          </a:xfrm>
          <a:prstGeom prst="roundRect">
            <a:avLst/>
          </a:prstGeom>
          <a:noFill/>
          <a:ln w="25400" cmpd="sng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249CA-BDBD-6343-86C8-35D5243E1840}"/>
              </a:ext>
            </a:extLst>
          </p:cNvPr>
          <p:cNvSpPr txBox="1"/>
          <p:nvPr/>
        </p:nvSpPr>
        <p:spPr>
          <a:xfrm>
            <a:off x="232224" y="895827"/>
            <a:ext cx="8664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when Insurance company and vehicle owner has agreed on certain insurance detail, the next step is for the Insurance company to issue Insurance</a:t>
            </a:r>
          </a:p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371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8D2933-7FFE-8F49-85A6-EDF15CEEE8DE}"/>
              </a:ext>
            </a:extLst>
          </p:cNvPr>
          <p:cNvSpPr txBox="1"/>
          <p:nvPr/>
        </p:nvSpPr>
        <p:spPr>
          <a:xfrm>
            <a:off x="417399" y="482600"/>
            <a:ext cx="8408194" cy="558627"/>
          </a:xfrm>
          <a:prstGeom prst="ellipse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</a:pPr>
            <a:r>
              <a:rPr lang="en-US" sz="22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Privacy</a:t>
            </a:r>
            <a:r>
              <a:rPr lang="zh-CN" altLang="en-US" sz="22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22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endParaRPr lang="en-US" sz="225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FD1BC-5AC3-2241-B570-AAB80E6BF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450" y="1285634"/>
            <a:ext cx="2754246" cy="17085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participants in later transactions could only trace back to publish transactions, which is allowed for verification purposes.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29605-3852-284E-96F2-0B5C6E9C8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Analysis </a:t>
            </a:r>
            <a:br>
              <a:rPr lang="en-US" dirty="0"/>
            </a:br>
            <a:r>
              <a:rPr lang="en-US" dirty="0"/>
              <a:t>- with Publish Pattern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C89B3-048E-AC44-8FBB-96243B767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6" t="44967" r="14827" b="17560"/>
          <a:stretch/>
        </p:blipFill>
        <p:spPr>
          <a:xfrm>
            <a:off x="2925696" y="383075"/>
            <a:ext cx="6046854" cy="43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4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4131-8622-D644-9BBE-CF93FFCD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Case Flow – with Publish Pattern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34EAFC-50FE-674E-B504-6AE787F3957E}"/>
              </a:ext>
            </a:extLst>
          </p:cNvPr>
          <p:cNvGrpSpPr/>
          <p:nvPr/>
        </p:nvGrpSpPr>
        <p:grpSpPr>
          <a:xfrm>
            <a:off x="3831204" y="1000192"/>
            <a:ext cx="957313" cy="949541"/>
            <a:chOff x="2034820" y="970006"/>
            <a:chExt cx="1276418" cy="1266055"/>
          </a:xfrm>
        </p:grpSpPr>
        <p:pic>
          <p:nvPicPr>
            <p:cNvPr id="49" name="Graphic 48" descr="Man">
              <a:extLst>
                <a:ext uri="{FF2B5EF4-FFF2-40B4-BE49-F238E27FC236}">
                  <a16:creationId xmlns:a16="http://schemas.microsoft.com/office/drawing/2014/main" id="{84C70337-076B-6244-B627-C95E514B2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1903" y="970006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74D81B-BF0E-684C-9FCB-680CB64D1278}"/>
                </a:ext>
              </a:extLst>
            </p:cNvPr>
            <p:cNvSpPr txBox="1"/>
            <p:nvPr/>
          </p:nvSpPr>
          <p:spPr>
            <a:xfrm>
              <a:off x="2034820" y="1905116"/>
              <a:ext cx="1276418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Vehicle Owner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F163E3-D5A0-C844-94E7-68C8B46B0D0F}"/>
              </a:ext>
            </a:extLst>
          </p:cNvPr>
          <p:cNvGrpSpPr/>
          <p:nvPr/>
        </p:nvGrpSpPr>
        <p:grpSpPr>
          <a:xfrm>
            <a:off x="7425033" y="1000192"/>
            <a:ext cx="685800" cy="949541"/>
            <a:chOff x="9015462" y="970006"/>
            <a:chExt cx="914400" cy="1266055"/>
          </a:xfrm>
        </p:grpSpPr>
        <p:pic>
          <p:nvPicPr>
            <p:cNvPr id="52" name="Graphic 51" descr="Store">
              <a:extLst>
                <a:ext uri="{FF2B5EF4-FFF2-40B4-BE49-F238E27FC236}">
                  <a16:creationId xmlns:a16="http://schemas.microsoft.com/office/drawing/2014/main" id="{D82E0E83-2127-C44D-820C-2C03935B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85ADD5-6DBF-5B49-B25D-B9FC153849FF}"/>
                </a:ext>
              </a:extLst>
            </p:cNvPr>
            <p:cNvSpPr txBox="1"/>
            <p:nvPr/>
          </p:nvSpPr>
          <p:spPr>
            <a:xfrm>
              <a:off x="9047834" y="1905116"/>
              <a:ext cx="74849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Garage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DB10B0-D7D2-AB4D-9143-DE27504BA073}"/>
              </a:ext>
            </a:extLst>
          </p:cNvPr>
          <p:cNvGrpSpPr/>
          <p:nvPr/>
        </p:nvGrpSpPr>
        <p:grpSpPr>
          <a:xfrm>
            <a:off x="787118" y="1000192"/>
            <a:ext cx="685800" cy="878829"/>
            <a:chOff x="2351903" y="4516395"/>
            <a:chExt cx="914400" cy="1171772"/>
          </a:xfrm>
        </p:grpSpPr>
        <p:pic>
          <p:nvPicPr>
            <p:cNvPr id="55" name="Graphic 54" descr="Court">
              <a:extLst>
                <a:ext uri="{FF2B5EF4-FFF2-40B4-BE49-F238E27FC236}">
                  <a16:creationId xmlns:a16="http://schemas.microsoft.com/office/drawing/2014/main" id="{57F9573A-680B-E748-8DA7-BEB9D5FE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1903" y="4516395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9DC6A4-9527-214D-9C91-D0A1236B9095}"/>
                </a:ext>
              </a:extLst>
            </p:cNvPr>
            <p:cNvSpPr txBox="1"/>
            <p:nvPr/>
          </p:nvSpPr>
          <p:spPr>
            <a:xfrm>
              <a:off x="2562720" y="5357222"/>
              <a:ext cx="50270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LTA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4187E48-F34D-C34E-9AF9-550124DCF73B}"/>
              </a:ext>
            </a:extLst>
          </p:cNvPr>
          <p:cNvGrpSpPr/>
          <p:nvPr/>
        </p:nvGrpSpPr>
        <p:grpSpPr>
          <a:xfrm>
            <a:off x="3781842" y="4153334"/>
            <a:ext cx="1231427" cy="885171"/>
            <a:chOff x="8651711" y="970006"/>
            <a:chExt cx="1641902" cy="1180227"/>
          </a:xfrm>
        </p:grpSpPr>
        <p:pic>
          <p:nvPicPr>
            <p:cNvPr id="58" name="Graphic 57" descr="Store">
              <a:extLst>
                <a:ext uri="{FF2B5EF4-FFF2-40B4-BE49-F238E27FC236}">
                  <a16:creationId xmlns:a16="http://schemas.microsoft.com/office/drawing/2014/main" id="{3FB82D8F-A3B3-C640-AC2F-7F5963B2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D60BF96-9966-BF4D-8141-6BF1E30C6F6E}"/>
                </a:ext>
              </a:extLst>
            </p:cNvPr>
            <p:cNvSpPr txBox="1"/>
            <p:nvPr/>
          </p:nvSpPr>
          <p:spPr>
            <a:xfrm>
              <a:off x="8651711" y="1819288"/>
              <a:ext cx="1641902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Insurance Company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5D9348-A641-0D48-9B6C-0F3CA89ACD04}"/>
              </a:ext>
            </a:extLst>
          </p:cNvPr>
          <p:cNvGrpSpPr/>
          <p:nvPr/>
        </p:nvGrpSpPr>
        <p:grpSpPr>
          <a:xfrm>
            <a:off x="4754815" y="896424"/>
            <a:ext cx="2670218" cy="253916"/>
            <a:chOff x="6359903" y="800513"/>
            <a:chExt cx="3560290" cy="33855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0D0A775-5F35-5E43-946E-99AC9D5B0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9903" y="1067273"/>
              <a:ext cx="3560290" cy="152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ECA231-876C-E245-9018-54618D8B1E4B}"/>
                </a:ext>
              </a:extLst>
            </p:cNvPr>
            <p:cNvSpPr txBox="1"/>
            <p:nvPr/>
          </p:nvSpPr>
          <p:spPr>
            <a:xfrm>
              <a:off x="6826522" y="800513"/>
              <a:ext cx="2095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 Negotiate on MOT test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9BD932-CABA-6149-B482-A4AC12B504B8}"/>
              </a:ext>
            </a:extLst>
          </p:cNvPr>
          <p:cNvGrpSpPr/>
          <p:nvPr/>
        </p:nvGrpSpPr>
        <p:grpSpPr>
          <a:xfrm>
            <a:off x="4754816" y="1128716"/>
            <a:ext cx="2670217" cy="253916"/>
            <a:chOff x="6359903" y="1110236"/>
            <a:chExt cx="3560289" cy="338554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760BAD-9B5F-9D47-B463-0F1F5C91E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9903" y="1359780"/>
              <a:ext cx="3560289" cy="15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AE82D2-1060-AD48-9342-930DE6F53047}"/>
                </a:ext>
              </a:extLst>
            </p:cNvPr>
            <p:cNvSpPr txBox="1"/>
            <p:nvPr/>
          </p:nvSpPr>
          <p:spPr>
            <a:xfrm>
              <a:off x="6826520" y="1110236"/>
              <a:ext cx="1289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2b. Issue MOT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2488E9-3BF9-1B4E-97BA-184FC63187D9}"/>
              </a:ext>
            </a:extLst>
          </p:cNvPr>
          <p:cNvGrpSpPr/>
          <p:nvPr/>
        </p:nvGrpSpPr>
        <p:grpSpPr>
          <a:xfrm>
            <a:off x="3645096" y="1963095"/>
            <a:ext cx="346249" cy="1997318"/>
            <a:chOff x="4983838" y="2243312"/>
            <a:chExt cx="461665" cy="2663090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41E0798-3A96-E84C-88DC-AA01485DEDF6}"/>
                </a:ext>
              </a:extLst>
            </p:cNvPr>
            <p:cNvCxnSpPr>
              <a:cxnSpLocks/>
            </p:cNvCxnSpPr>
            <p:nvPr/>
          </p:nvCxnSpPr>
          <p:spPr>
            <a:xfrm>
              <a:off x="5333425" y="2243312"/>
              <a:ext cx="34431" cy="26630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A516FF-8E74-3844-ADB0-EC53E19BAE40}"/>
                </a:ext>
              </a:extLst>
            </p:cNvPr>
            <p:cNvSpPr txBox="1"/>
            <p:nvPr/>
          </p:nvSpPr>
          <p:spPr>
            <a:xfrm>
              <a:off x="4983838" y="2256369"/>
              <a:ext cx="461665" cy="19975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050" dirty="0"/>
                <a:t>3. Negotiate on insurance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2B537F-EABB-9749-A474-5BBB4E51CFF8}"/>
              </a:ext>
            </a:extLst>
          </p:cNvPr>
          <p:cNvGrpSpPr/>
          <p:nvPr/>
        </p:nvGrpSpPr>
        <p:grpSpPr>
          <a:xfrm>
            <a:off x="3960108" y="1937606"/>
            <a:ext cx="253916" cy="2022809"/>
            <a:chOff x="5403858" y="2209326"/>
            <a:chExt cx="338555" cy="2697078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FF0B24D-A69F-DE49-93FF-190E590C40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5633" y="2243312"/>
              <a:ext cx="23471" cy="2663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185F07-066F-884F-A2B5-974435A1B6CD}"/>
                </a:ext>
              </a:extLst>
            </p:cNvPr>
            <p:cNvSpPr txBox="1"/>
            <p:nvPr/>
          </p:nvSpPr>
          <p:spPr>
            <a:xfrm rot="5400000">
              <a:off x="4311892" y="3301292"/>
              <a:ext cx="25224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4a.  Require payment and MOT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1EA7E3-1A38-4D4B-97AC-2B613ABEFE1A}"/>
              </a:ext>
            </a:extLst>
          </p:cNvPr>
          <p:cNvGrpSpPr/>
          <p:nvPr/>
        </p:nvGrpSpPr>
        <p:grpSpPr>
          <a:xfrm>
            <a:off x="4195830" y="1928647"/>
            <a:ext cx="454455" cy="2307042"/>
            <a:chOff x="5718147" y="2197382"/>
            <a:chExt cx="605939" cy="3076056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C14BD67-456A-5145-966E-E7DC2FA36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3245" y="2243311"/>
              <a:ext cx="23471" cy="266309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EB83B8-1AC9-6347-99BA-C567F5685AD2}"/>
                </a:ext>
              </a:extLst>
            </p:cNvPr>
            <p:cNvSpPr txBox="1"/>
            <p:nvPr/>
          </p:nvSpPr>
          <p:spPr>
            <a:xfrm rot="5400000">
              <a:off x="4349396" y="3566133"/>
              <a:ext cx="3076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4d.  Send payment and published MOT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5F60052-3F6E-AA41-98C9-7FD835239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2520" y="2243312"/>
              <a:ext cx="2552" cy="2663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874807-D9AD-D147-AF78-44561F25D774}"/>
                </a:ext>
              </a:extLst>
            </p:cNvPr>
            <p:cNvSpPr txBox="1"/>
            <p:nvPr/>
          </p:nvSpPr>
          <p:spPr>
            <a:xfrm rot="5400000">
              <a:off x="5316759" y="2881884"/>
              <a:ext cx="16761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4e.  Issue Insurance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27DB39F-6DC5-5345-A4F9-5A29365A2BB6}"/>
              </a:ext>
            </a:extLst>
          </p:cNvPr>
          <p:cNvGrpSpPr/>
          <p:nvPr/>
        </p:nvGrpSpPr>
        <p:grpSpPr>
          <a:xfrm>
            <a:off x="4740456" y="1333783"/>
            <a:ext cx="2684576" cy="456838"/>
            <a:chOff x="6340758" y="1383656"/>
            <a:chExt cx="3579434" cy="609116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AAC1A92-85B5-4C4B-A0DC-592D09010452}"/>
                </a:ext>
              </a:extLst>
            </p:cNvPr>
            <p:cNvCxnSpPr/>
            <p:nvPr/>
          </p:nvCxnSpPr>
          <p:spPr>
            <a:xfrm>
              <a:off x="6359903" y="1660634"/>
              <a:ext cx="3560289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CA159F2-C6F8-2C48-9C5B-E8E263B91F39}"/>
                </a:ext>
              </a:extLst>
            </p:cNvPr>
            <p:cNvSpPr txBox="1"/>
            <p:nvPr/>
          </p:nvSpPr>
          <p:spPr>
            <a:xfrm>
              <a:off x="6826521" y="1383656"/>
              <a:ext cx="23814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4b./5a. Publish MOT and sign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8028714-7565-7740-9AB7-158B682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0758" y="1917037"/>
              <a:ext cx="3560289" cy="15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2654C05-33C2-F34B-8812-D5E030388BFB}"/>
                </a:ext>
              </a:extLst>
            </p:cNvPr>
            <p:cNvSpPr txBox="1"/>
            <p:nvPr/>
          </p:nvSpPr>
          <p:spPr>
            <a:xfrm>
              <a:off x="6826519" y="1654218"/>
              <a:ext cx="29948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4c./5b. Validate and sign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78F940D-711E-034F-BC4C-5E46C3636CAC}"/>
              </a:ext>
            </a:extLst>
          </p:cNvPr>
          <p:cNvGrpSpPr/>
          <p:nvPr/>
        </p:nvGrpSpPr>
        <p:grpSpPr>
          <a:xfrm>
            <a:off x="4585070" y="1945952"/>
            <a:ext cx="439385" cy="2014461"/>
            <a:chOff x="6237132" y="2220454"/>
            <a:chExt cx="585846" cy="268594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2C8EBF3-3763-F144-9E42-8BA2DDD6F9A6}"/>
                </a:ext>
              </a:extLst>
            </p:cNvPr>
            <p:cNvSpPr txBox="1"/>
            <p:nvPr/>
          </p:nvSpPr>
          <p:spPr>
            <a:xfrm rot="5400000">
              <a:off x="5194325" y="3263261"/>
              <a:ext cx="24241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5c. Publish Insurance and sign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342E7C4-70C6-B642-A9A1-E336F7EAF2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7234" y="2243312"/>
              <a:ext cx="2552" cy="266309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0D69BCA-A889-FB4B-853D-1E23B92995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8833" y="2232686"/>
              <a:ext cx="2552" cy="2663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655711-B0E0-CD44-91E0-906F8CF15BB2}"/>
                </a:ext>
              </a:extLst>
            </p:cNvPr>
            <p:cNvSpPr txBox="1"/>
            <p:nvPr/>
          </p:nvSpPr>
          <p:spPr>
            <a:xfrm rot="5400000">
              <a:off x="5783591" y="2949369"/>
              <a:ext cx="17402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5d. validate and sign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E0A02ED-D9CE-5646-9CD5-5BA4C5FF7A68}"/>
              </a:ext>
            </a:extLst>
          </p:cNvPr>
          <p:cNvGrpSpPr/>
          <p:nvPr/>
        </p:nvGrpSpPr>
        <p:grpSpPr>
          <a:xfrm>
            <a:off x="1472917" y="763849"/>
            <a:ext cx="2596097" cy="794767"/>
            <a:chOff x="1963896" y="623746"/>
            <a:chExt cx="3461462" cy="1059689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05E415A-4043-6049-9AE6-5DF1B2BDCF17}"/>
                </a:ext>
              </a:extLst>
            </p:cNvPr>
            <p:cNvCxnSpPr/>
            <p:nvPr/>
          </p:nvCxnSpPr>
          <p:spPr>
            <a:xfrm flipH="1">
              <a:off x="1984040" y="1108290"/>
              <a:ext cx="33493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C976E66-9F51-EC4B-8F4B-A381BFCF3112}"/>
                </a:ext>
              </a:extLst>
            </p:cNvPr>
            <p:cNvSpPr txBox="1"/>
            <p:nvPr/>
          </p:nvSpPr>
          <p:spPr>
            <a:xfrm>
              <a:off x="1984039" y="623746"/>
              <a:ext cx="334938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5e. Request to issue TAX with payment, published MOT and published insurance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13984CA-0103-B24B-ABA3-BA74DFE813D0}"/>
                </a:ext>
              </a:extLst>
            </p:cNvPr>
            <p:cNvCxnSpPr>
              <a:stCxn id="55" idx="3"/>
              <a:endCxn id="49" idx="1"/>
            </p:cNvCxnSpPr>
            <p:nvPr/>
          </p:nvCxnSpPr>
          <p:spPr>
            <a:xfrm>
              <a:off x="1963896" y="1626803"/>
              <a:ext cx="3461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6B181C6-4A90-A148-8BD6-DC013D57DD4D}"/>
                </a:ext>
              </a:extLst>
            </p:cNvPr>
            <p:cNvSpPr txBox="1"/>
            <p:nvPr/>
          </p:nvSpPr>
          <p:spPr>
            <a:xfrm>
              <a:off x="1984039" y="1344880"/>
              <a:ext cx="33493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5f. Validate and issue TAX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58B93DC-1CCA-0F4B-857F-3F6AE55B466A}"/>
              </a:ext>
            </a:extLst>
          </p:cNvPr>
          <p:cNvGrpSpPr/>
          <p:nvPr/>
        </p:nvGrpSpPr>
        <p:grpSpPr>
          <a:xfrm>
            <a:off x="7729998" y="1343092"/>
            <a:ext cx="1264520" cy="1024610"/>
            <a:chOff x="7729998" y="1343092"/>
            <a:chExt cx="1264520" cy="1024610"/>
          </a:xfrm>
        </p:grpSpPr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DEB65A2A-486A-EF4F-AC54-FE66513D24EB}"/>
                </a:ext>
              </a:extLst>
            </p:cNvPr>
            <p:cNvCxnSpPr>
              <a:stCxn id="52" idx="3"/>
              <a:endCxn id="53" idx="2"/>
            </p:cNvCxnSpPr>
            <p:nvPr/>
          </p:nvCxnSpPr>
          <p:spPr>
            <a:xfrm flipH="1">
              <a:off x="7729998" y="1343092"/>
              <a:ext cx="380835" cy="606641"/>
            </a:xfrm>
            <a:prstGeom prst="curvedConnector4">
              <a:avLst>
                <a:gd name="adj1" fmla="val -86124"/>
                <a:gd name="adj2" fmla="val 1376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E89C45E-E0EB-D44F-BC24-9064EF0AD260}"/>
                </a:ext>
              </a:extLst>
            </p:cNvPr>
            <p:cNvSpPr txBox="1"/>
            <p:nvPr/>
          </p:nvSpPr>
          <p:spPr>
            <a:xfrm>
              <a:off x="8152492" y="1790621"/>
              <a:ext cx="84202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050" dirty="0">
                  <a:cs typeface="Calibri" panose="020F0502020204030204" pitchFamily="34" charset="0"/>
                </a:rPr>
                <a:t>2a.</a:t>
              </a:r>
              <a:r>
                <a:rPr lang="zh-CN" altLang="en-US" sz="1050" dirty="0">
                  <a:cs typeface="Calibri" panose="020F0502020204030204" pitchFamily="34" charset="0"/>
                </a:rPr>
                <a:t> </a:t>
              </a:r>
              <a:r>
                <a:rPr lang="en-US" altLang="zh-CN" sz="1050" dirty="0">
                  <a:cs typeface="Calibri" panose="020F0502020204030204" pitchFamily="34" charset="0"/>
                </a:rPr>
                <a:t>Perform actual MOT test</a:t>
              </a:r>
              <a:endParaRPr lang="en-US" sz="1050" dirty="0">
                <a:cs typeface="Calibri" panose="020F0502020204030204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03B0456B-F7AA-1847-8356-E2C3729BB974}"/>
              </a:ext>
            </a:extLst>
          </p:cNvPr>
          <p:cNvSpPr txBox="1"/>
          <p:nvPr/>
        </p:nvSpPr>
        <p:spPr>
          <a:xfrm>
            <a:off x="650203" y="2508114"/>
            <a:ext cx="4071281" cy="198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on MOT test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MOT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Insurance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Insurance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TAX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A0460C1-D6F6-124E-802A-454E789B8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Kotlin 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C6D0A-8B86-4843-AEA3-E55F37E97FB0}"/>
              </a:ext>
            </a:extLst>
          </p:cNvPr>
          <p:cNvSpPr txBox="1"/>
          <p:nvPr/>
        </p:nvSpPr>
        <p:spPr>
          <a:xfrm>
            <a:off x="450077" y="4522304"/>
            <a:ext cx="830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more info on publish pattern, see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https://github.com/corda/corda-solutions/blob/publisher-pattern/docs/source/design-patterns/patterns/publish.rst</a:t>
            </a:r>
            <a:endParaRPr lang="en-US" sz="12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CordApp repo: 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https://github.com/alicer3/car-cordapp.git</a:t>
            </a:r>
            <a:r>
              <a:rPr lang="en-US" sz="12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4069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CF5-B83E-A043-9592-D71A7152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84B631C-D44D-D94B-B8AB-8BE255F98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Imagine you have bought a new car and you want to get it ready to hit the road </a:t>
            </a:r>
          </a:p>
          <a:p>
            <a:r>
              <a:rPr lang="en-US" dirty="0"/>
              <a:t>What would you need?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98B8C7-6BA0-8248-8D11-4E6BF8396A0E}"/>
              </a:ext>
            </a:extLst>
          </p:cNvPr>
          <p:cNvGrpSpPr/>
          <p:nvPr/>
        </p:nvGrpSpPr>
        <p:grpSpPr>
          <a:xfrm>
            <a:off x="958292" y="2435228"/>
            <a:ext cx="957313" cy="941551"/>
            <a:chOff x="2170893" y="970006"/>
            <a:chExt cx="1276418" cy="1255401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44B27ADE-AF1D-C547-A505-52C91E7F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1903" y="970006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B5F698-B6D6-FF4D-93E5-CB1841E3A784}"/>
                </a:ext>
              </a:extLst>
            </p:cNvPr>
            <p:cNvSpPr txBox="1"/>
            <p:nvPr/>
          </p:nvSpPr>
          <p:spPr>
            <a:xfrm>
              <a:off x="2170893" y="1894462"/>
              <a:ext cx="1276418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Vehicle Owner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85668F0-56C5-734B-9B11-546BB6054D74}"/>
              </a:ext>
            </a:extLst>
          </p:cNvPr>
          <p:cNvGrpSpPr/>
          <p:nvPr/>
        </p:nvGrpSpPr>
        <p:grpSpPr>
          <a:xfrm>
            <a:off x="6447517" y="3560390"/>
            <a:ext cx="685800" cy="885170"/>
            <a:chOff x="9015462" y="970006"/>
            <a:chExt cx="914400" cy="1180227"/>
          </a:xfrm>
        </p:grpSpPr>
        <p:pic>
          <p:nvPicPr>
            <p:cNvPr id="8" name="Graphic 7" descr="Store">
              <a:extLst>
                <a:ext uri="{FF2B5EF4-FFF2-40B4-BE49-F238E27FC236}">
                  <a16:creationId xmlns:a16="http://schemas.microsoft.com/office/drawing/2014/main" id="{554BDBF0-3C6A-6E46-9ACE-C34F45CB8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ABAD59-A0C7-DE4F-ADEA-072DE582FBBC}"/>
                </a:ext>
              </a:extLst>
            </p:cNvPr>
            <p:cNvSpPr txBox="1"/>
            <p:nvPr/>
          </p:nvSpPr>
          <p:spPr>
            <a:xfrm>
              <a:off x="9099251" y="1819288"/>
              <a:ext cx="74849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Garage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559856-8200-794D-96EB-4FDDEFEF2442}"/>
              </a:ext>
            </a:extLst>
          </p:cNvPr>
          <p:cNvGrpSpPr/>
          <p:nvPr/>
        </p:nvGrpSpPr>
        <p:grpSpPr>
          <a:xfrm>
            <a:off x="2191850" y="3514179"/>
            <a:ext cx="1596912" cy="1034706"/>
            <a:chOff x="1744496" y="4516395"/>
            <a:chExt cx="2129213" cy="1379608"/>
          </a:xfrm>
        </p:grpSpPr>
        <p:pic>
          <p:nvPicPr>
            <p:cNvPr id="11" name="Graphic 10" descr="Court">
              <a:extLst>
                <a:ext uri="{FF2B5EF4-FFF2-40B4-BE49-F238E27FC236}">
                  <a16:creationId xmlns:a16="http://schemas.microsoft.com/office/drawing/2014/main" id="{1AB5C8FA-CEE8-4A49-B8C7-2011CEC6C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1903" y="4516395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7CB96F-720E-B94A-A3C1-26804CD9A729}"/>
                </a:ext>
              </a:extLst>
            </p:cNvPr>
            <p:cNvSpPr txBox="1"/>
            <p:nvPr/>
          </p:nvSpPr>
          <p:spPr>
            <a:xfrm>
              <a:off x="1744496" y="5357223"/>
              <a:ext cx="2129213" cy="53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13" dirty="0"/>
                <a:t>LTA</a:t>
              </a:r>
            </a:p>
            <a:p>
              <a:pPr algn="ctr"/>
              <a:r>
                <a:rPr lang="en-US" sz="1013" dirty="0"/>
                <a:t>(Land Transport Authority)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BB4BA-9896-F042-9659-821FCCA38354}"/>
              </a:ext>
            </a:extLst>
          </p:cNvPr>
          <p:cNvGrpSpPr/>
          <p:nvPr/>
        </p:nvGrpSpPr>
        <p:grpSpPr>
          <a:xfrm>
            <a:off x="4274649" y="3560390"/>
            <a:ext cx="1231427" cy="885171"/>
            <a:chOff x="8651711" y="970006"/>
            <a:chExt cx="1641902" cy="1180227"/>
          </a:xfrm>
        </p:grpSpPr>
        <p:pic>
          <p:nvPicPr>
            <p:cNvPr id="14" name="Graphic 13" descr="Store">
              <a:extLst>
                <a:ext uri="{FF2B5EF4-FFF2-40B4-BE49-F238E27FC236}">
                  <a16:creationId xmlns:a16="http://schemas.microsoft.com/office/drawing/2014/main" id="{F3615DB4-0859-1C48-B1B8-CE8535DB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47E87D-B0C7-9849-84B5-5A692AF7EFF3}"/>
                </a:ext>
              </a:extLst>
            </p:cNvPr>
            <p:cNvSpPr txBox="1"/>
            <p:nvPr/>
          </p:nvSpPr>
          <p:spPr>
            <a:xfrm>
              <a:off x="8651711" y="1819288"/>
              <a:ext cx="1641902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Insurance Company</a:t>
              </a:r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A1D83C2-5B42-E941-818A-BEE4DBD8D5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333253"/>
              </p:ext>
            </p:extLst>
          </p:nvPr>
        </p:nvGraphicFramePr>
        <p:xfrm>
          <a:off x="2358586" y="1963175"/>
          <a:ext cx="5105930" cy="1801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74922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5923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4131-8622-D644-9BBE-CF93FFCD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Case Flow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34EAFC-50FE-674E-B504-6AE787F3957E}"/>
              </a:ext>
            </a:extLst>
          </p:cNvPr>
          <p:cNvGrpSpPr/>
          <p:nvPr/>
        </p:nvGrpSpPr>
        <p:grpSpPr>
          <a:xfrm>
            <a:off x="3831204" y="1000192"/>
            <a:ext cx="957313" cy="949541"/>
            <a:chOff x="2034820" y="970006"/>
            <a:chExt cx="1276418" cy="1266055"/>
          </a:xfrm>
        </p:grpSpPr>
        <p:pic>
          <p:nvPicPr>
            <p:cNvPr id="49" name="Graphic 48" descr="Man">
              <a:extLst>
                <a:ext uri="{FF2B5EF4-FFF2-40B4-BE49-F238E27FC236}">
                  <a16:creationId xmlns:a16="http://schemas.microsoft.com/office/drawing/2014/main" id="{84C70337-076B-6244-B627-C95E514B2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1903" y="970006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74D81B-BF0E-684C-9FCB-680CB64D1278}"/>
                </a:ext>
              </a:extLst>
            </p:cNvPr>
            <p:cNvSpPr txBox="1"/>
            <p:nvPr/>
          </p:nvSpPr>
          <p:spPr>
            <a:xfrm>
              <a:off x="2034820" y="1905116"/>
              <a:ext cx="1276418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Vehicle Owner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F163E3-D5A0-C844-94E7-68C8B46B0D0F}"/>
              </a:ext>
            </a:extLst>
          </p:cNvPr>
          <p:cNvGrpSpPr/>
          <p:nvPr/>
        </p:nvGrpSpPr>
        <p:grpSpPr>
          <a:xfrm>
            <a:off x="7425033" y="1000192"/>
            <a:ext cx="685800" cy="949541"/>
            <a:chOff x="9015462" y="970006"/>
            <a:chExt cx="914400" cy="1266055"/>
          </a:xfrm>
        </p:grpSpPr>
        <p:pic>
          <p:nvPicPr>
            <p:cNvPr id="52" name="Graphic 51" descr="Store">
              <a:extLst>
                <a:ext uri="{FF2B5EF4-FFF2-40B4-BE49-F238E27FC236}">
                  <a16:creationId xmlns:a16="http://schemas.microsoft.com/office/drawing/2014/main" id="{D82E0E83-2127-C44D-820C-2C03935B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85ADD5-6DBF-5B49-B25D-B9FC153849FF}"/>
                </a:ext>
              </a:extLst>
            </p:cNvPr>
            <p:cNvSpPr txBox="1"/>
            <p:nvPr/>
          </p:nvSpPr>
          <p:spPr>
            <a:xfrm>
              <a:off x="9047834" y="1905116"/>
              <a:ext cx="74849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Garage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DB10B0-D7D2-AB4D-9143-DE27504BA073}"/>
              </a:ext>
            </a:extLst>
          </p:cNvPr>
          <p:cNvGrpSpPr/>
          <p:nvPr/>
        </p:nvGrpSpPr>
        <p:grpSpPr>
          <a:xfrm>
            <a:off x="787118" y="1000192"/>
            <a:ext cx="685800" cy="878829"/>
            <a:chOff x="2351903" y="4516395"/>
            <a:chExt cx="914400" cy="1171772"/>
          </a:xfrm>
        </p:grpSpPr>
        <p:pic>
          <p:nvPicPr>
            <p:cNvPr id="55" name="Graphic 54" descr="Court">
              <a:extLst>
                <a:ext uri="{FF2B5EF4-FFF2-40B4-BE49-F238E27FC236}">
                  <a16:creationId xmlns:a16="http://schemas.microsoft.com/office/drawing/2014/main" id="{57F9573A-680B-E748-8DA7-BEB9D5FE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51903" y="4516395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9DC6A4-9527-214D-9C91-D0A1236B9095}"/>
                </a:ext>
              </a:extLst>
            </p:cNvPr>
            <p:cNvSpPr txBox="1"/>
            <p:nvPr/>
          </p:nvSpPr>
          <p:spPr>
            <a:xfrm>
              <a:off x="2562720" y="5357222"/>
              <a:ext cx="50270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LTA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4187E48-F34D-C34E-9AF9-550124DCF73B}"/>
              </a:ext>
            </a:extLst>
          </p:cNvPr>
          <p:cNvGrpSpPr/>
          <p:nvPr/>
        </p:nvGrpSpPr>
        <p:grpSpPr>
          <a:xfrm>
            <a:off x="3781842" y="4153334"/>
            <a:ext cx="1231427" cy="885171"/>
            <a:chOff x="8651711" y="970006"/>
            <a:chExt cx="1641902" cy="1180227"/>
          </a:xfrm>
        </p:grpSpPr>
        <p:pic>
          <p:nvPicPr>
            <p:cNvPr id="58" name="Graphic 57" descr="Store">
              <a:extLst>
                <a:ext uri="{FF2B5EF4-FFF2-40B4-BE49-F238E27FC236}">
                  <a16:creationId xmlns:a16="http://schemas.microsoft.com/office/drawing/2014/main" id="{3FB82D8F-A3B3-C640-AC2F-7F5963B2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D60BF96-9966-BF4D-8141-6BF1E30C6F6E}"/>
                </a:ext>
              </a:extLst>
            </p:cNvPr>
            <p:cNvSpPr txBox="1"/>
            <p:nvPr/>
          </p:nvSpPr>
          <p:spPr>
            <a:xfrm>
              <a:off x="8651711" y="1819288"/>
              <a:ext cx="1641902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Insurance Company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5D9348-A641-0D48-9B6C-0F3CA89ACD04}"/>
              </a:ext>
            </a:extLst>
          </p:cNvPr>
          <p:cNvGrpSpPr/>
          <p:nvPr/>
        </p:nvGrpSpPr>
        <p:grpSpPr>
          <a:xfrm>
            <a:off x="4754815" y="896424"/>
            <a:ext cx="2670218" cy="253916"/>
            <a:chOff x="6359903" y="800513"/>
            <a:chExt cx="3560290" cy="33855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0D0A775-5F35-5E43-946E-99AC9D5B0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9903" y="1067273"/>
              <a:ext cx="3560290" cy="152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ECA231-876C-E245-9018-54618D8B1E4B}"/>
                </a:ext>
              </a:extLst>
            </p:cNvPr>
            <p:cNvSpPr txBox="1"/>
            <p:nvPr/>
          </p:nvSpPr>
          <p:spPr>
            <a:xfrm>
              <a:off x="6826522" y="800513"/>
              <a:ext cx="2095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 Negotiate on MOT test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9BD932-CABA-6149-B482-A4AC12B504B8}"/>
              </a:ext>
            </a:extLst>
          </p:cNvPr>
          <p:cNvGrpSpPr/>
          <p:nvPr/>
        </p:nvGrpSpPr>
        <p:grpSpPr>
          <a:xfrm>
            <a:off x="4754816" y="1128716"/>
            <a:ext cx="2670217" cy="253916"/>
            <a:chOff x="6359903" y="1110236"/>
            <a:chExt cx="3560289" cy="338554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760BAD-9B5F-9D47-B463-0F1F5C91E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9903" y="1359780"/>
              <a:ext cx="3560289" cy="15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AE82D2-1060-AD48-9342-930DE6F53047}"/>
                </a:ext>
              </a:extLst>
            </p:cNvPr>
            <p:cNvSpPr txBox="1"/>
            <p:nvPr/>
          </p:nvSpPr>
          <p:spPr>
            <a:xfrm>
              <a:off x="6826520" y="1110236"/>
              <a:ext cx="1289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2b. Issue MOT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2488E9-3BF9-1B4E-97BA-184FC63187D9}"/>
              </a:ext>
            </a:extLst>
          </p:cNvPr>
          <p:cNvGrpSpPr/>
          <p:nvPr/>
        </p:nvGrpSpPr>
        <p:grpSpPr>
          <a:xfrm>
            <a:off x="3742843" y="1967575"/>
            <a:ext cx="346249" cy="1997318"/>
            <a:chOff x="4983838" y="2243312"/>
            <a:chExt cx="461665" cy="2663090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41E0798-3A96-E84C-88DC-AA01485DEDF6}"/>
                </a:ext>
              </a:extLst>
            </p:cNvPr>
            <p:cNvCxnSpPr>
              <a:cxnSpLocks/>
            </p:cNvCxnSpPr>
            <p:nvPr/>
          </p:nvCxnSpPr>
          <p:spPr>
            <a:xfrm>
              <a:off x="5333425" y="2243312"/>
              <a:ext cx="34431" cy="26630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A516FF-8E74-3844-ADB0-EC53E19BAE40}"/>
                </a:ext>
              </a:extLst>
            </p:cNvPr>
            <p:cNvSpPr txBox="1"/>
            <p:nvPr/>
          </p:nvSpPr>
          <p:spPr>
            <a:xfrm>
              <a:off x="4983838" y="2256369"/>
              <a:ext cx="461665" cy="19975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050" dirty="0"/>
                <a:t>3. Negotiate on insurance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2B537F-EABB-9749-A474-5BBB4E51CFF8}"/>
              </a:ext>
            </a:extLst>
          </p:cNvPr>
          <p:cNvGrpSpPr/>
          <p:nvPr/>
        </p:nvGrpSpPr>
        <p:grpSpPr>
          <a:xfrm>
            <a:off x="4057855" y="1942086"/>
            <a:ext cx="253916" cy="2022809"/>
            <a:chOff x="5403858" y="2209326"/>
            <a:chExt cx="338555" cy="2697078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FF0B24D-A69F-DE49-93FF-190E590C40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5633" y="2243312"/>
              <a:ext cx="23471" cy="2663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185F07-066F-884F-A2B5-974435A1B6CD}"/>
                </a:ext>
              </a:extLst>
            </p:cNvPr>
            <p:cNvSpPr txBox="1"/>
            <p:nvPr/>
          </p:nvSpPr>
          <p:spPr>
            <a:xfrm rot="5400000">
              <a:off x="4311892" y="3301292"/>
              <a:ext cx="25224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4a.  Require payment and MOT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1EA7E3-1A38-4D4B-97AC-2B613ABEFE1A}"/>
              </a:ext>
            </a:extLst>
          </p:cNvPr>
          <p:cNvGrpSpPr/>
          <p:nvPr/>
        </p:nvGrpSpPr>
        <p:grpSpPr>
          <a:xfrm>
            <a:off x="4292928" y="1949733"/>
            <a:ext cx="455112" cy="2015160"/>
            <a:chOff x="5717272" y="2219523"/>
            <a:chExt cx="606814" cy="2686880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C14BD67-456A-5145-966E-E7DC2FA36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3245" y="2243311"/>
              <a:ext cx="23471" cy="266309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EB83B8-1AC9-6347-99BA-C567F5685AD2}"/>
                </a:ext>
              </a:extLst>
            </p:cNvPr>
            <p:cNvSpPr txBox="1"/>
            <p:nvPr/>
          </p:nvSpPr>
          <p:spPr>
            <a:xfrm rot="5400000">
              <a:off x="4724692" y="3222210"/>
              <a:ext cx="232371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4b.  Send payment and MOT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5F60052-3F6E-AA41-98C9-7FD835239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2520" y="2243312"/>
              <a:ext cx="2552" cy="2663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874807-D9AD-D147-AF78-44561F25D774}"/>
                </a:ext>
              </a:extLst>
            </p:cNvPr>
            <p:cNvSpPr txBox="1"/>
            <p:nvPr/>
          </p:nvSpPr>
          <p:spPr>
            <a:xfrm rot="5400000">
              <a:off x="5323171" y="2881884"/>
              <a:ext cx="16632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4c.  Issue Insurance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E0A02ED-D9CE-5646-9CD5-5BA4C5FF7A68}"/>
              </a:ext>
            </a:extLst>
          </p:cNvPr>
          <p:cNvGrpSpPr/>
          <p:nvPr/>
        </p:nvGrpSpPr>
        <p:grpSpPr>
          <a:xfrm>
            <a:off x="1472917" y="763849"/>
            <a:ext cx="2596097" cy="794767"/>
            <a:chOff x="1963896" y="623746"/>
            <a:chExt cx="3461462" cy="1059689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05E415A-4043-6049-9AE6-5DF1B2BDCF17}"/>
                </a:ext>
              </a:extLst>
            </p:cNvPr>
            <p:cNvCxnSpPr/>
            <p:nvPr/>
          </p:nvCxnSpPr>
          <p:spPr>
            <a:xfrm flipH="1">
              <a:off x="1984040" y="1108290"/>
              <a:ext cx="33493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C976E66-9F51-EC4B-8F4B-A381BFCF3112}"/>
                </a:ext>
              </a:extLst>
            </p:cNvPr>
            <p:cNvSpPr txBox="1"/>
            <p:nvPr/>
          </p:nvSpPr>
          <p:spPr>
            <a:xfrm>
              <a:off x="1984039" y="623746"/>
              <a:ext cx="334938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5a. Request to issue TAX with payment, MOT and insurance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413984CA-0103-B24B-ABA3-BA74DFE813D0}"/>
                </a:ext>
              </a:extLst>
            </p:cNvPr>
            <p:cNvCxnSpPr>
              <a:stCxn id="55" idx="3"/>
              <a:endCxn id="49" idx="1"/>
            </p:cNvCxnSpPr>
            <p:nvPr/>
          </p:nvCxnSpPr>
          <p:spPr>
            <a:xfrm>
              <a:off x="1963896" y="1626803"/>
              <a:ext cx="34614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6B181C6-4A90-A148-8BD6-DC013D57DD4D}"/>
                </a:ext>
              </a:extLst>
            </p:cNvPr>
            <p:cNvSpPr txBox="1"/>
            <p:nvPr/>
          </p:nvSpPr>
          <p:spPr>
            <a:xfrm>
              <a:off x="1984039" y="1344880"/>
              <a:ext cx="334938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5b. Validate and issue TAX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87D8C-96D9-6E47-BD11-A65482BDF98B}"/>
              </a:ext>
            </a:extLst>
          </p:cNvPr>
          <p:cNvGrpSpPr/>
          <p:nvPr/>
        </p:nvGrpSpPr>
        <p:grpSpPr>
          <a:xfrm>
            <a:off x="7729998" y="1343092"/>
            <a:ext cx="1264520" cy="1024610"/>
            <a:chOff x="7729998" y="1343092"/>
            <a:chExt cx="1264520" cy="1024610"/>
          </a:xfrm>
        </p:grpSpPr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DEB65A2A-486A-EF4F-AC54-FE66513D24EB}"/>
                </a:ext>
              </a:extLst>
            </p:cNvPr>
            <p:cNvCxnSpPr>
              <a:stCxn id="52" idx="3"/>
              <a:endCxn id="53" idx="2"/>
            </p:cNvCxnSpPr>
            <p:nvPr/>
          </p:nvCxnSpPr>
          <p:spPr>
            <a:xfrm flipH="1">
              <a:off x="7729998" y="1343092"/>
              <a:ext cx="380835" cy="606641"/>
            </a:xfrm>
            <a:prstGeom prst="curvedConnector4">
              <a:avLst>
                <a:gd name="adj1" fmla="val -86124"/>
                <a:gd name="adj2" fmla="val 1376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E89C45E-E0EB-D44F-BC24-9064EF0AD260}"/>
                </a:ext>
              </a:extLst>
            </p:cNvPr>
            <p:cNvSpPr txBox="1"/>
            <p:nvPr/>
          </p:nvSpPr>
          <p:spPr>
            <a:xfrm>
              <a:off x="8152492" y="1790621"/>
              <a:ext cx="84202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050" dirty="0">
                  <a:cs typeface="Calibri" panose="020F0502020204030204" pitchFamily="34" charset="0"/>
                </a:rPr>
                <a:t>2a.</a:t>
              </a:r>
              <a:r>
                <a:rPr lang="zh-CN" altLang="en-US" sz="1050" dirty="0">
                  <a:cs typeface="Calibri" panose="020F0502020204030204" pitchFamily="34" charset="0"/>
                </a:rPr>
                <a:t> </a:t>
              </a:r>
              <a:r>
                <a:rPr lang="en-US" altLang="zh-CN" sz="1050" dirty="0">
                  <a:cs typeface="Calibri" panose="020F0502020204030204" pitchFamily="34" charset="0"/>
                </a:rPr>
                <a:t>Perform actual MOT test</a:t>
              </a:r>
              <a:endParaRPr lang="en-US" sz="1050" dirty="0">
                <a:cs typeface="Calibri" panose="020F050202020403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42CF64F-38A8-F744-B93B-8ABE7B3526F7}"/>
              </a:ext>
            </a:extLst>
          </p:cNvPr>
          <p:cNvSpPr txBox="1"/>
          <p:nvPr/>
        </p:nvSpPr>
        <p:spPr>
          <a:xfrm>
            <a:off x="650203" y="2508114"/>
            <a:ext cx="4071281" cy="198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on MOT test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MOT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Insurance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Insurance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TAX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7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4131-8622-D644-9BBE-CF93FFCD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Case Flow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34EAFC-50FE-674E-B504-6AE787F3957E}"/>
              </a:ext>
            </a:extLst>
          </p:cNvPr>
          <p:cNvGrpSpPr/>
          <p:nvPr/>
        </p:nvGrpSpPr>
        <p:grpSpPr>
          <a:xfrm>
            <a:off x="3831204" y="1000192"/>
            <a:ext cx="957313" cy="949541"/>
            <a:chOff x="2034820" y="970006"/>
            <a:chExt cx="1276418" cy="1266055"/>
          </a:xfrm>
        </p:grpSpPr>
        <p:pic>
          <p:nvPicPr>
            <p:cNvPr id="49" name="Graphic 48" descr="Man">
              <a:extLst>
                <a:ext uri="{FF2B5EF4-FFF2-40B4-BE49-F238E27FC236}">
                  <a16:creationId xmlns:a16="http://schemas.microsoft.com/office/drawing/2014/main" id="{84C70337-076B-6244-B627-C95E514B2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1903" y="970006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74D81B-BF0E-684C-9FCB-680CB64D1278}"/>
                </a:ext>
              </a:extLst>
            </p:cNvPr>
            <p:cNvSpPr txBox="1"/>
            <p:nvPr/>
          </p:nvSpPr>
          <p:spPr>
            <a:xfrm>
              <a:off x="2034820" y="1905116"/>
              <a:ext cx="1276418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Vehicle Owner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F163E3-D5A0-C844-94E7-68C8B46B0D0F}"/>
              </a:ext>
            </a:extLst>
          </p:cNvPr>
          <p:cNvGrpSpPr/>
          <p:nvPr/>
        </p:nvGrpSpPr>
        <p:grpSpPr>
          <a:xfrm>
            <a:off x="7425033" y="1000192"/>
            <a:ext cx="685800" cy="949541"/>
            <a:chOff x="9015462" y="970006"/>
            <a:chExt cx="914400" cy="1266055"/>
          </a:xfrm>
        </p:grpSpPr>
        <p:pic>
          <p:nvPicPr>
            <p:cNvPr id="52" name="Graphic 51" descr="Store">
              <a:extLst>
                <a:ext uri="{FF2B5EF4-FFF2-40B4-BE49-F238E27FC236}">
                  <a16:creationId xmlns:a16="http://schemas.microsoft.com/office/drawing/2014/main" id="{D82E0E83-2127-C44D-820C-2C03935B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85ADD5-6DBF-5B49-B25D-B9FC153849FF}"/>
                </a:ext>
              </a:extLst>
            </p:cNvPr>
            <p:cNvSpPr txBox="1"/>
            <p:nvPr/>
          </p:nvSpPr>
          <p:spPr>
            <a:xfrm>
              <a:off x="9047834" y="1905116"/>
              <a:ext cx="74849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Garage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DB10B0-D7D2-AB4D-9143-DE27504BA073}"/>
              </a:ext>
            </a:extLst>
          </p:cNvPr>
          <p:cNvGrpSpPr/>
          <p:nvPr/>
        </p:nvGrpSpPr>
        <p:grpSpPr>
          <a:xfrm>
            <a:off x="787118" y="1000192"/>
            <a:ext cx="685800" cy="878829"/>
            <a:chOff x="2351903" y="4516395"/>
            <a:chExt cx="914400" cy="1171772"/>
          </a:xfrm>
        </p:grpSpPr>
        <p:pic>
          <p:nvPicPr>
            <p:cNvPr id="55" name="Graphic 54" descr="Court">
              <a:extLst>
                <a:ext uri="{FF2B5EF4-FFF2-40B4-BE49-F238E27FC236}">
                  <a16:creationId xmlns:a16="http://schemas.microsoft.com/office/drawing/2014/main" id="{57F9573A-680B-E748-8DA7-BEB9D5FE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1903" y="4516395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9DC6A4-9527-214D-9C91-D0A1236B9095}"/>
                </a:ext>
              </a:extLst>
            </p:cNvPr>
            <p:cNvSpPr txBox="1"/>
            <p:nvPr/>
          </p:nvSpPr>
          <p:spPr>
            <a:xfrm>
              <a:off x="2562720" y="5357222"/>
              <a:ext cx="50270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LTA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4187E48-F34D-C34E-9AF9-550124DCF73B}"/>
              </a:ext>
            </a:extLst>
          </p:cNvPr>
          <p:cNvGrpSpPr/>
          <p:nvPr/>
        </p:nvGrpSpPr>
        <p:grpSpPr>
          <a:xfrm>
            <a:off x="3781842" y="4153334"/>
            <a:ext cx="1231427" cy="885171"/>
            <a:chOff x="8651711" y="970006"/>
            <a:chExt cx="1641902" cy="1180227"/>
          </a:xfrm>
        </p:grpSpPr>
        <p:pic>
          <p:nvPicPr>
            <p:cNvPr id="58" name="Graphic 57" descr="Store">
              <a:extLst>
                <a:ext uri="{FF2B5EF4-FFF2-40B4-BE49-F238E27FC236}">
                  <a16:creationId xmlns:a16="http://schemas.microsoft.com/office/drawing/2014/main" id="{3FB82D8F-A3B3-C640-AC2F-7F5963B2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D60BF96-9966-BF4D-8141-6BF1E30C6F6E}"/>
                </a:ext>
              </a:extLst>
            </p:cNvPr>
            <p:cNvSpPr txBox="1"/>
            <p:nvPr/>
          </p:nvSpPr>
          <p:spPr>
            <a:xfrm>
              <a:off x="8651711" y="1819288"/>
              <a:ext cx="1641902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Insurance Company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5D9348-A641-0D48-9B6C-0F3CA89ACD04}"/>
              </a:ext>
            </a:extLst>
          </p:cNvPr>
          <p:cNvGrpSpPr/>
          <p:nvPr/>
        </p:nvGrpSpPr>
        <p:grpSpPr>
          <a:xfrm>
            <a:off x="4754815" y="896424"/>
            <a:ext cx="2670218" cy="253916"/>
            <a:chOff x="6359903" y="800513"/>
            <a:chExt cx="3560290" cy="33855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0D0A775-5F35-5E43-946E-99AC9D5B0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9903" y="1067273"/>
              <a:ext cx="3560290" cy="152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ECA231-876C-E245-9018-54618D8B1E4B}"/>
                </a:ext>
              </a:extLst>
            </p:cNvPr>
            <p:cNvSpPr txBox="1"/>
            <p:nvPr/>
          </p:nvSpPr>
          <p:spPr>
            <a:xfrm>
              <a:off x="6826522" y="800513"/>
              <a:ext cx="2095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 Negotiate on MOT test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42CF64F-38A8-F744-B93B-8ABE7B3526F7}"/>
              </a:ext>
            </a:extLst>
          </p:cNvPr>
          <p:cNvSpPr txBox="1"/>
          <p:nvPr/>
        </p:nvSpPr>
        <p:spPr>
          <a:xfrm>
            <a:off x="650203" y="2508114"/>
            <a:ext cx="4071281" cy="198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solidFill>
                  <a:srgbClr val="EC1D24"/>
                </a:solidFill>
              </a:rPr>
              <a:t>Negotiate on MOT test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MOT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Insurance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Insurance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TAX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65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splay in a store&#10;&#10;Description automatically generated">
            <a:extLst>
              <a:ext uri="{FF2B5EF4-FFF2-40B4-BE49-F238E27FC236}">
                <a16:creationId xmlns:a16="http://schemas.microsoft.com/office/drawing/2014/main" id="{86263D3F-AE3F-0243-B532-6D33C8B3F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" t="8100" r="1"/>
          <a:stretch/>
        </p:blipFill>
        <p:spPr>
          <a:xfrm>
            <a:off x="593031" y="442021"/>
            <a:ext cx="7865519" cy="463346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B8248A-ECCE-C347-8009-40A9514D13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Vehicle Owner </a:t>
            </a:r>
            <a:r>
              <a:rPr lang="en-US" dirty="0">
                <a:sym typeface="Wingdings" pitchFamily="2" charset="2"/>
              </a:rPr>
              <a:t>&lt;-</a:t>
            </a:r>
            <a:r>
              <a:rPr lang="en-US" dirty="0"/>
              <a:t>&gt; Garage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4861-ED5D-7E40-9DE6-7B3ACD2E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MOTProposal</a:t>
            </a:r>
            <a:r>
              <a:rPr lang="en-US" dirty="0"/>
              <a:t> – State Machine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E11705-5007-7548-A191-57777FF65D80}"/>
              </a:ext>
            </a:extLst>
          </p:cNvPr>
          <p:cNvSpPr/>
          <p:nvPr/>
        </p:nvSpPr>
        <p:spPr>
          <a:xfrm>
            <a:off x="1023729" y="2723322"/>
            <a:ext cx="904462" cy="110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schemeClr val="bg2"/>
              </a:solidFill>
              <a:highlight>
                <a:srgbClr val="C0C0C0"/>
              </a:highligh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02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4131-8622-D644-9BBE-CF93FFCD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Case Flow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34EAFC-50FE-674E-B504-6AE787F3957E}"/>
              </a:ext>
            </a:extLst>
          </p:cNvPr>
          <p:cNvGrpSpPr/>
          <p:nvPr/>
        </p:nvGrpSpPr>
        <p:grpSpPr>
          <a:xfrm>
            <a:off x="3831204" y="1000192"/>
            <a:ext cx="957313" cy="949541"/>
            <a:chOff x="2034820" y="970006"/>
            <a:chExt cx="1276418" cy="1266055"/>
          </a:xfrm>
        </p:grpSpPr>
        <p:pic>
          <p:nvPicPr>
            <p:cNvPr id="49" name="Graphic 48" descr="Man">
              <a:extLst>
                <a:ext uri="{FF2B5EF4-FFF2-40B4-BE49-F238E27FC236}">
                  <a16:creationId xmlns:a16="http://schemas.microsoft.com/office/drawing/2014/main" id="{84C70337-076B-6244-B627-C95E514B2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1903" y="970006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74D81B-BF0E-684C-9FCB-680CB64D1278}"/>
                </a:ext>
              </a:extLst>
            </p:cNvPr>
            <p:cNvSpPr txBox="1"/>
            <p:nvPr/>
          </p:nvSpPr>
          <p:spPr>
            <a:xfrm>
              <a:off x="2034820" y="1905116"/>
              <a:ext cx="1276418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Vehicle Owner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F163E3-D5A0-C844-94E7-68C8B46B0D0F}"/>
              </a:ext>
            </a:extLst>
          </p:cNvPr>
          <p:cNvGrpSpPr/>
          <p:nvPr/>
        </p:nvGrpSpPr>
        <p:grpSpPr>
          <a:xfrm>
            <a:off x="7425033" y="1000192"/>
            <a:ext cx="685800" cy="949541"/>
            <a:chOff x="9015462" y="970006"/>
            <a:chExt cx="914400" cy="1266055"/>
          </a:xfrm>
        </p:grpSpPr>
        <p:pic>
          <p:nvPicPr>
            <p:cNvPr id="52" name="Graphic 51" descr="Store">
              <a:extLst>
                <a:ext uri="{FF2B5EF4-FFF2-40B4-BE49-F238E27FC236}">
                  <a16:creationId xmlns:a16="http://schemas.microsoft.com/office/drawing/2014/main" id="{D82E0E83-2127-C44D-820C-2C03935B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85ADD5-6DBF-5B49-B25D-B9FC153849FF}"/>
                </a:ext>
              </a:extLst>
            </p:cNvPr>
            <p:cNvSpPr txBox="1"/>
            <p:nvPr/>
          </p:nvSpPr>
          <p:spPr>
            <a:xfrm>
              <a:off x="9047834" y="1905116"/>
              <a:ext cx="74849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Garage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DB10B0-D7D2-AB4D-9143-DE27504BA073}"/>
              </a:ext>
            </a:extLst>
          </p:cNvPr>
          <p:cNvGrpSpPr/>
          <p:nvPr/>
        </p:nvGrpSpPr>
        <p:grpSpPr>
          <a:xfrm>
            <a:off x="787118" y="1000192"/>
            <a:ext cx="685800" cy="878829"/>
            <a:chOff x="2351903" y="4516395"/>
            <a:chExt cx="914400" cy="1171772"/>
          </a:xfrm>
        </p:grpSpPr>
        <p:pic>
          <p:nvPicPr>
            <p:cNvPr id="55" name="Graphic 54" descr="Court">
              <a:extLst>
                <a:ext uri="{FF2B5EF4-FFF2-40B4-BE49-F238E27FC236}">
                  <a16:creationId xmlns:a16="http://schemas.microsoft.com/office/drawing/2014/main" id="{57F9573A-680B-E748-8DA7-BEB9D5FE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1903" y="4516395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9DC6A4-9527-214D-9C91-D0A1236B9095}"/>
                </a:ext>
              </a:extLst>
            </p:cNvPr>
            <p:cNvSpPr txBox="1"/>
            <p:nvPr/>
          </p:nvSpPr>
          <p:spPr>
            <a:xfrm>
              <a:off x="2562720" y="5357222"/>
              <a:ext cx="50270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LTA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4187E48-F34D-C34E-9AF9-550124DCF73B}"/>
              </a:ext>
            </a:extLst>
          </p:cNvPr>
          <p:cNvGrpSpPr/>
          <p:nvPr/>
        </p:nvGrpSpPr>
        <p:grpSpPr>
          <a:xfrm>
            <a:off x="3781842" y="4153334"/>
            <a:ext cx="1231427" cy="885171"/>
            <a:chOff x="8651711" y="970006"/>
            <a:chExt cx="1641902" cy="1180227"/>
          </a:xfrm>
        </p:grpSpPr>
        <p:pic>
          <p:nvPicPr>
            <p:cNvPr id="58" name="Graphic 57" descr="Store">
              <a:extLst>
                <a:ext uri="{FF2B5EF4-FFF2-40B4-BE49-F238E27FC236}">
                  <a16:creationId xmlns:a16="http://schemas.microsoft.com/office/drawing/2014/main" id="{3FB82D8F-A3B3-C640-AC2F-7F5963B2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D60BF96-9966-BF4D-8141-6BF1E30C6F6E}"/>
                </a:ext>
              </a:extLst>
            </p:cNvPr>
            <p:cNvSpPr txBox="1"/>
            <p:nvPr/>
          </p:nvSpPr>
          <p:spPr>
            <a:xfrm>
              <a:off x="8651711" y="1819288"/>
              <a:ext cx="1641902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Insurance Company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5D9348-A641-0D48-9B6C-0F3CA89ACD04}"/>
              </a:ext>
            </a:extLst>
          </p:cNvPr>
          <p:cNvGrpSpPr/>
          <p:nvPr/>
        </p:nvGrpSpPr>
        <p:grpSpPr>
          <a:xfrm>
            <a:off x="4754815" y="896424"/>
            <a:ext cx="2670218" cy="253916"/>
            <a:chOff x="6359903" y="800513"/>
            <a:chExt cx="3560290" cy="33855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0D0A775-5F35-5E43-946E-99AC9D5B0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9903" y="1067273"/>
              <a:ext cx="3560290" cy="152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ECA231-876C-E245-9018-54618D8B1E4B}"/>
                </a:ext>
              </a:extLst>
            </p:cNvPr>
            <p:cNvSpPr txBox="1"/>
            <p:nvPr/>
          </p:nvSpPr>
          <p:spPr>
            <a:xfrm>
              <a:off x="6826522" y="800513"/>
              <a:ext cx="2095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 Negotiate on MOT test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9BD932-CABA-6149-B482-A4AC12B504B8}"/>
              </a:ext>
            </a:extLst>
          </p:cNvPr>
          <p:cNvGrpSpPr/>
          <p:nvPr/>
        </p:nvGrpSpPr>
        <p:grpSpPr>
          <a:xfrm>
            <a:off x="4754816" y="1128716"/>
            <a:ext cx="2670217" cy="253916"/>
            <a:chOff x="6359903" y="1110236"/>
            <a:chExt cx="3560289" cy="338554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760BAD-9B5F-9D47-B463-0F1F5C91E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9903" y="1359780"/>
              <a:ext cx="3560289" cy="15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AE82D2-1060-AD48-9342-930DE6F53047}"/>
                </a:ext>
              </a:extLst>
            </p:cNvPr>
            <p:cNvSpPr txBox="1"/>
            <p:nvPr/>
          </p:nvSpPr>
          <p:spPr>
            <a:xfrm>
              <a:off x="6826520" y="1110236"/>
              <a:ext cx="1289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2b. Issue MOT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9731EE-A8FE-3B4D-857F-AC6484DE8F8A}"/>
              </a:ext>
            </a:extLst>
          </p:cNvPr>
          <p:cNvGrpSpPr/>
          <p:nvPr/>
        </p:nvGrpSpPr>
        <p:grpSpPr>
          <a:xfrm>
            <a:off x="7729998" y="1343092"/>
            <a:ext cx="1264520" cy="1024610"/>
            <a:chOff x="7729998" y="1343092"/>
            <a:chExt cx="1264520" cy="1024610"/>
          </a:xfrm>
        </p:grpSpPr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DEB65A2A-486A-EF4F-AC54-FE66513D24EB}"/>
                </a:ext>
              </a:extLst>
            </p:cNvPr>
            <p:cNvCxnSpPr>
              <a:stCxn id="52" idx="3"/>
              <a:endCxn id="53" idx="2"/>
            </p:cNvCxnSpPr>
            <p:nvPr/>
          </p:nvCxnSpPr>
          <p:spPr>
            <a:xfrm flipH="1">
              <a:off x="7729998" y="1343092"/>
              <a:ext cx="380835" cy="606641"/>
            </a:xfrm>
            <a:prstGeom prst="curvedConnector4">
              <a:avLst>
                <a:gd name="adj1" fmla="val -86124"/>
                <a:gd name="adj2" fmla="val 1376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E89C45E-E0EB-D44F-BC24-9064EF0AD260}"/>
                </a:ext>
              </a:extLst>
            </p:cNvPr>
            <p:cNvSpPr txBox="1"/>
            <p:nvPr/>
          </p:nvSpPr>
          <p:spPr>
            <a:xfrm>
              <a:off x="8152492" y="1790621"/>
              <a:ext cx="84202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050" dirty="0">
                  <a:cs typeface="Calibri" panose="020F0502020204030204" pitchFamily="34" charset="0"/>
                </a:rPr>
                <a:t>2a.</a:t>
              </a:r>
              <a:r>
                <a:rPr lang="zh-CN" altLang="en-US" sz="1050" dirty="0">
                  <a:cs typeface="Calibri" panose="020F0502020204030204" pitchFamily="34" charset="0"/>
                </a:rPr>
                <a:t> </a:t>
              </a:r>
              <a:r>
                <a:rPr lang="en-US" altLang="zh-CN" sz="1050" dirty="0">
                  <a:cs typeface="Calibri" panose="020F0502020204030204" pitchFamily="34" charset="0"/>
                </a:rPr>
                <a:t>Perform actual MOT test</a:t>
              </a:r>
              <a:endParaRPr lang="en-US" sz="1050" dirty="0">
                <a:cs typeface="Calibri" panose="020F050202020403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42CF64F-38A8-F744-B93B-8ABE7B3526F7}"/>
              </a:ext>
            </a:extLst>
          </p:cNvPr>
          <p:cNvSpPr txBox="1"/>
          <p:nvPr/>
        </p:nvSpPr>
        <p:spPr>
          <a:xfrm>
            <a:off x="650203" y="2508114"/>
            <a:ext cx="4071281" cy="198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on MOT test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solidFill>
                  <a:srgbClr val="EC1D24"/>
                </a:solidFill>
              </a:rPr>
              <a:t>Issue MOT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Insurance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Insurance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TAX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B3FE8-294D-A141-9D5D-ECF2735BDC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Vehicle Owner &lt;-&gt; Garage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EBDFA1E-135A-BC41-9A41-0B201057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 – State Machine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2D8193-77EC-D045-BE29-1046ADF9D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22"/>
          <a:stretch/>
        </p:blipFill>
        <p:spPr>
          <a:xfrm>
            <a:off x="641118" y="780448"/>
            <a:ext cx="7861764" cy="377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4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4131-8622-D644-9BBE-CF93FFCD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Case Flow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34EAFC-50FE-674E-B504-6AE787F3957E}"/>
              </a:ext>
            </a:extLst>
          </p:cNvPr>
          <p:cNvGrpSpPr/>
          <p:nvPr/>
        </p:nvGrpSpPr>
        <p:grpSpPr>
          <a:xfrm>
            <a:off x="3831204" y="1000192"/>
            <a:ext cx="957313" cy="949541"/>
            <a:chOff x="2034820" y="970006"/>
            <a:chExt cx="1276418" cy="1266055"/>
          </a:xfrm>
        </p:grpSpPr>
        <p:pic>
          <p:nvPicPr>
            <p:cNvPr id="49" name="Graphic 48" descr="Man">
              <a:extLst>
                <a:ext uri="{FF2B5EF4-FFF2-40B4-BE49-F238E27FC236}">
                  <a16:creationId xmlns:a16="http://schemas.microsoft.com/office/drawing/2014/main" id="{84C70337-076B-6244-B627-C95E514B2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1903" y="970006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74D81B-BF0E-684C-9FCB-680CB64D1278}"/>
                </a:ext>
              </a:extLst>
            </p:cNvPr>
            <p:cNvSpPr txBox="1"/>
            <p:nvPr/>
          </p:nvSpPr>
          <p:spPr>
            <a:xfrm>
              <a:off x="2034820" y="1905116"/>
              <a:ext cx="1276418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Vehicle Owner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F163E3-D5A0-C844-94E7-68C8B46B0D0F}"/>
              </a:ext>
            </a:extLst>
          </p:cNvPr>
          <p:cNvGrpSpPr/>
          <p:nvPr/>
        </p:nvGrpSpPr>
        <p:grpSpPr>
          <a:xfrm>
            <a:off x="7425033" y="1000192"/>
            <a:ext cx="685800" cy="949541"/>
            <a:chOff x="9015462" y="970006"/>
            <a:chExt cx="914400" cy="1266055"/>
          </a:xfrm>
        </p:grpSpPr>
        <p:pic>
          <p:nvPicPr>
            <p:cNvPr id="52" name="Graphic 51" descr="Store">
              <a:extLst>
                <a:ext uri="{FF2B5EF4-FFF2-40B4-BE49-F238E27FC236}">
                  <a16:creationId xmlns:a16="http://schemas.microsoft.com/office/drawing/2014/main" id="{D82E0E83-2127-C44D-820C-2C03935B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85ADD5-6DBF-5B49-B25D-B9FC153849FF}"/>
                </a:ext>
              </a:extLst>
            </p:cNvPr>
            <p:cNvSpPr txBox="1"/>
            <p:nvPr/>
          </p:nvSpPr>
          <p:spPr>
            <a:xfrm>
              <a:off x="9047834" y="1905116"/>
              <a:ext cx="74849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Garage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DB10B0-D7D2-AB4D-9143-DE27504BA073}"/>
              </a:ext>
            </a:extLst>
          </p:cNvPr>
          <p:cNvGrpSpPr/>
          <p:nvPr/>
        </p:nvGrpSpPr>
        <p:grpSpPr>
          <a:xfrm>
            <a:off x="787118" y="1000192"/>
            <a:ext cx="685800" cy="878829"/>
            <a:chOff x="2351903" y="4516395"/>
            <a:chExt cx="914400" cy="1171772"/>
          </a:xfrm>
        </p:grpSpPr>
        <p:pic>
          <p:nvPicPr>
            <p:cNvPr id="55" name="Graphic 54" descr="Court">
              <a:extLst>
                <a:ext uri="{FF2B5EF4-FFF2-40B4-BE49-F238E27FC236}">
                  <a16:creationId xmlns:a16="http://schemas.microsoft.com/office/drawing/2014/main" id="{57F9573A-680B-E748-8DA7-BEB9D5FE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1903" y="4516395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9DC6A4-9527-214D-9C91-D0A1236B9095}"/>
                </a:ext>
              </a:extLst>
            </p:cNvPr>
            <p:cNvSpPr txBox="1"/>
            <p:nvPr/>
          </p:nvSpPr>
          <p:spPr>
            <a:xfrm>
              <a:off x="2562720" y="5357222"/>
              <a:ext cx="50270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LTA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4187E48-F34D-C34E-9AF9-550124DCF73B}"/>
              </a:ext>
            </a:extLst>
          </p:cNvPr>
          <p:cNvGrpSpPr/>
          <p:nvPr/>
        </p:nvGrpSpPr>
        <p:grpSpPr>
          <a:xfrm>
            <a:off x="3781842" y="4153334"/>
            <a:ext cx="1231427" cy="885171"/>
            <a:chOff x="8651711" y="970006"/>
            <a:chExt cx="1641902" cy="1180227"/>
          </a:xfrm>
        </p:grpSpPr>
        <p:pic>
          <p:nvPicPr>
            <p:cNvPr id="58" name="Graphic 57" descr="Store">
              <a:extLst>
                <a:ext uri="{FF2B5EF4-FFF2-40B4-BE49-F238E27FC236}">
                  <a16:creationId xmlns:a16="http://schemas.microsoft.com/office/drawing/2014/main" id="{3FB82D8F-A3B3-C640-AC2F-7F5963B2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D60BF96-9966-BF4D-8141-6BF1E30C6F6E}"/>
                </a:ext>
              </a:extLst>
            </p:cNvPr>
            <p:cNvSpPr txBox="1"/>
            <p:nvPr/>
          </p:nvSpPr>
          <p:spPr>
            <a:xfrm>
              <a:off x="8651711" y="1819288"/>
              <a:ext cx="1641902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Insurance Company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5D9348-A641-0D48-9B6C-0F3CA89ACD04}"/>
              </a:ext>
            </a:extLst>
          </p:cNvPr>
          <p:cNvGrpSpPr/>
          <p:nvPr/>
        </p:nvGrpSpPr>
        <p:grpSpPr>
          <a:xfrm>
            <a:off x="4754815" y="896424"/>
            <a:ext cx="2670218" cy="253916"/>
            <a:chOff x="6359903" y="800513"/>
            <a:chExt cx="3560290" cy="33855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0D0A775-5F35-5E43-946E-99AC9D5B0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9903" y="1067273"/>
              <a:ext cx="3560290" cy="152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ECA231-876C-E245-9018-54618D8B1E4B}"/>
                </a:ext>
              </a:extLst>
            </p:cNvPr>
            <p:cNvSpPr txBox="1"/>
            <p:nvPr/>
          </p:nvSpPr>
          <p:spPr>
            <a:xfrm>
              <a:off x="6826522" y="800513"/>
              <a:ext cx="2095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 Negotiate on MOT test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9BD932-CABA-6149-B482-A4AC12B504B8}"/>
              </a:ext>
            </a:extLst>
          </p:cNvPr>
          <p:cNvGrpSpPr/>
          <p:nvPr/>
        </p:nvGrpSpPr>
        <p:grpSpPr>
          <a:xfrm>
            <a:off x="4754816" y="1128716"/>
            <a:ext cx="2670217" cy="253916"/>
            <a:chOff x="6359903" y="1110236"/>
            <a:chExt cx="3560289" cy="338554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760BAD-9B5F-9D47-B463-0F1F5C91E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9903" y="1359780"/>
              <a:ext cx="3560289" cy="15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AE82D2-1060-AD48-9342-930DE6F53047}"/>
                </a:ext>
              </a:extLst>
            </p:cNvPr>
            <p:cNvSpPr txBox="1"/>
            <p:nvPr/>
          </p:nvSpPr>
          <p:spPr>
            <a:xfrm>
              <a:off x="6826520" y="1110236"/>
              <a:ext cx="1289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2b. Issue MOT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2488E9-3BF9-1B4E-97BA-184FC63187D9}"/>
              </a:ext>
            </a:extLst>
          </p:cNvPr>
          <p:cNvGrpSpPr/>
          <p:nvPr/>
        </p:nvGrpSpPr>
        <p:grpSpPr>
          <a:xfrm>
            <a:off x="3742843" y="1967575"/>
            <a:ext cx="346249" cy="1997318"/>
            <a:chOff x="4983838" y="2243312"/>
            <a:chExt cx="461665" cy="2663090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41E0798-3A96-E84C-88DC-AA01485DEDF6}"/>
                </a:ext>
              </a:extLst>
            </p:cNvPr>
            <p:cNvCxnSpPr>
              <a:cxnSpLocks/>
            </p:cNvCxnSpPr>
            <p:nvPr/>
          </p:nvCxnSpPr>
          <p:spPr>
            <a:xfrm>
              <a:off x="5333425" y="2243312"/>
              <a:ext cx="34431" cy="26630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A516FF-8E74-3844-ADB0-EC53E19BAE40}"/>
                </a:ext>
              </a:extLst>
            </p:cNvPr>
            <p:cNvSpPr txBox="1"/>
            <p:nvPr/>
          </p:nvSpPr>
          <p:spPr>
            <a:xfrm>
              <a:off x="4983838" y="2256369"/>
              <a:ext cx="461665" cy="19975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050" dirty="0"/>
                <a:t>3. Negotiate on insurance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9731EE-A8FE-3B4D-857F-AC6484DE8F8A}"/>
              </a:ext>
            </a:extLst>
          </p:cNvPr>
          <p:cNvGrpSpPr/>
          <p:nvPr/>
        </p:nvGrpSpPr>
        <p:grpSpPr>
          <a:xfrm>
            <a:off x="7729998" y="1343092"/>
            <a:ext cx="1264520" cy="1024610"/>
            <a:chOff x="7729998" y="1343092"/>
            <a:chExt cx="1264520" cy="1024610"/>
          </a:xfrm>
        </p:grpSpPr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DEB65A2A-486A-EF4F-AC54-FE66513D24EB}"/>
                </a:ext>
              </a:extLst>
            </p:cNvPr>
            <p:cNvCxnSpPr>
              <a:stCxn id="52" idx="3"/>
              <a:endCxn id="53" idx="2"/>
            </p:cNvCxnSpPr>
            <p:nvPr/>
          </p:nvCxnSpPr>
          <p:spPr>
            <a:xfrm flipH="1">
              <a:off x="7729998" y="1343092"/>
              <a:ext cx="380835" cy="606641"/>
            </a:xfrm>
            <a:prstGeom prst="curvedConnector4">
              <a:avLst>
                <a:gd name="adj1" fmla="val -86124"/>
                <a:gd name="adj2" fmla="val 1376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E89C45E-E0EB-D44F-BC24-9064EF0AD260}"/>
                </a:ext>
              </a:extLst>
            </p:cNvPr>
            <p:cNvSpPr txBox="1"/>
            <p:nvPr/>
          </p:nvSpPr>
          <p:spPr>
            <a:xfrm>
              <a:off x="8152492" y="1790621"/>
              <a:ext cx="84202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050" dirty="0">
                  <a:cs typeface="Calibri" panose="020F0502020204030204" pitchFamily="34" charset="0"/>
                </a:rPr>
                <a:t>2a.</a:t>
              </a:r>
              <a:r>
                <a:rPr lang="zh-CN" altLang="en-US" sz="1050" dirty="0">
                  <a:cs typeface="Calibri" panose="020F0502020204030204" pitchFamily="34" charset="0"/>
                </a:rPr>
                <a:t> </a:t>
              </a:r>
              <a:r>
                <a:rPr lang="en-US" altLang="zh-CN" sz="1050" dirty="0">
                  <a:cs typeface="Calibri" panose="020F0502020204030204" pitchFamily="34" charset="0"/>
                </a:rPr>
                <a:t>Perform actual MOT test</a:t>
              </a:r>
              <a:endParaRPr lang="en-US" sz="1050" dirty="0">
                <a:cs typeface="Calibri" panose="020F050202020403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42CF64F-38A8-F744-B93B-8ABE7B3526F7}"/>
              </a:ext>
            </a:extLst>
          </p:cNvPr>
          <p:cNvSpPr txBox="1"/>
          <p:nvPr/>
        </p:nvSpPr>
        <p:spPr>
          <a:xfrm>
            <a:off x="650203" y="2508114"/>
            <a:ext cx="4071281" cy="198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on MOT test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MOT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solidFill>
                  <a:srgbClr val="C00000"/>
                </a:solidFill>
              </a:rPr>
              <a:t>Negotiate Insurance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Insurance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TAX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3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4131-8622-D644-9BBE-CF93FFCD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Case Flow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34EAFC-50FE-674E-B504-6AE787F3957E}"/>
              </a:ext>
            </a:extLst>
          </p:cNvPr>
          <p:cNvGrpSpPr/>
          <p:nvPr/>
        </p:nvGrpSpPr>
        <p:grpSpPr>
          <a:xfrm>
            <a:off x="3831204" y="1000192"/>
            <a:ext cx="957313" cy="949541"/>
            <a:chOff x="2034820" y="970006"/>
            <a:chExt cx="1276418" cy="1266055"/>
          </a:xfrm>
        </p:grpSpPr>
        <p:pic>
          <p:nvPicPr>
            <p:cNvPr id="49" name="Graphic 48" descr="Man">
              <a:extLst>
                <a:ext uri="{FF2B5EF4-FFF2-40B4-BE49-F238E27FC236}">
                  <a16:creationId xmlns:a16="http://schemas.microsoft.com/office/drawing/2014/main" id="{84C70337-076B-6244-B627-C95E514B2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1903" y="970006"/>
              <a:ext cx="914400" cy="914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674D81B-BF0E-684C-9FCB-680CB64D1278}"/>
                </a:ext>
              </a:extLst>
            </p:cNvPr>
            <p:cNvSpPr txBox="1"/>
            <p:nvPr/>
          </p:nvSpPr>
          <p:spPr>
            <a:xfrm>
              <a:off x="2034820" y="1905116"/>
              <a:ext cx="1276418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Vehicle Owner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F163E3-D5A0-C844-94E7-68C8B46B0D0F}"/>
              </a:ext>
            </a:extLst>
          </p:cNvPr>
          <p:cNvGrpSpPr/>
          <p:nvPr/>
        </p:nvGrpSpPr>
        <p:grpSpPr>
          <a:xfrm>
            <a:off x="7425033" y="1000192"/>
            <a:ext cx="685800" cy="949541"/>
            <a:chOff x="9015462" y="970006"/>
            <a:chExt cx="914400" cy="1266055"/>
          </a:xfrm>
        </p:grpSpPr>
        <p:pic>
          <p:nvPicPr>
            <p:cNvPr id="52" name="Graphic 51" descr="Store">
              <a:extLst>
                <a:ext uri="{FF2B5EF4-FFF2-40B4-BE49-F238E27FC236}">
                  <a16:creationId xmlns:a16="http://schemas.microsoft.com/office/drawing/2014/main" id="{D82E0E83-2127-C44D-820C-2C03935B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85ADD5-6DBF-5B49-B25D-B9FC153849FF}"/>
                </a:ext>
              </a:extLst>
            </p:cNvPr>
            <p:cNvSpPr txBox="1"/>
            <p:nvPr/>
          </p:nvSpPr>
          <p:spPr>
            <a:xfrm>
              <a:off x="9047834" y="1905116"/>
              <a:ext cx="748496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Garage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DB10B0-D7D2-AB4D-9143-DE27504BA073}"/>
              </a:ext>
            </a:extLst>
          </p:cNvPr>
          <p:cNvGrpSpPr/>
          <p:nvPr/>
        </p:nvGrpSpPr>
        <p:grpSpPr>
          <a:xfrm>
            <a:off x="787118" y="1000192"/>
            <a:ext cx="685800" cy="878829"/>
            <a:chOff x="2351903" y="4516395"/>
            <a:chExt cx="914400" cy="1171772"/>
          </a:xfrm>
        </p:grpSpPr>
        <p:pic>
          <p:nvPicPr>
            <p:cNvPr id="55" name="Graphic 54" descr="Court">
              <a:extLst>
                <a:ext uri="{FF2B5EF4-FFF2-40B4-BE49-F238E27FC236}">
                  <a16:creationId xmlns:a16="http://schemas.microsoft.com/office/drawing/2014/main" id="{57F9573A-680B-E748-8DA7-BEB9D5FE2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1903" y="4516395"/>
              <a:ext cx="914400" cy="9144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99DC6A4-9527-214D-9C91-D0A1236B9095}"/>
                </a:ext>
              </a:extLst>
            </p:cNvPr>
            <p:cNvSpPr txBox="1"/>
            <p:nvPr/>
          </p:nvSpPr>
          <p:spPr>
            <a:xfrm>
              <a:off x="2562720" y="5357222"/>
              <a:ext cx="502701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LTA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4187E48-F34D-C34E-9AF9-550124DCF73B}"/>
              </a:ext>
            </a:extLst>
          </p:cNvPr>
          <p:cNvGrpSpPr/>
          <p:nvPr/>
        </p:nvGrpSpPr>
        <p:grpSpPr>
          <a:xfrm>
            <a:off x="3781842" y="4153334"/>
            <a:ext cx="1231427" cy="885171"/>
            <a:chOff x="8651711" y="970006"/>
            <a:chExt cx="1641902" cy="1180227"/>
          </a:xfrm>
        </p:grpSpPr>
        <p:pic>
          <p:nvPicPr>
            <p:cNvPr id="58" name="Graphic 57" descr="Store">
              <a:extLst>
                <a:ext uri="{FF2B5EF4-FFF2-40B4-BE49-F238E27FC236}">
                  <a16:creationId xmlns:a16="http://schemas.microsoft.com/office/drawing/2014/main" id="{3FB82D8F-A3B3-C640-AC2F-7F5963B22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5462" y="970006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D60BF96-9966-BF4D-8141-6BF1E30C6F6E}"/>
                </a:ext>
              </a:extLst>
            </p:cNvPr>
            <p:cNvSpPr txBox="1"/>
            <p:nvPr/>
          </p:nvSpPr>
          <p:spPr>
            <a:xfrm>
              <a:off x="8651711" y="1819288"/>
              <a:ext cx="1641902" cy="330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Insurance Company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5D9348-A641-0D48-9B6C-0F3CA89ACD04}"/>
              </a:ext>
            </a:extLst>
          </p:cNvPr>
          <p:cNvGrpSpPr/>
          <p:nvPr/>
        </p:nvGrpSpPr>
        <p:grpSpPr>
          <a:xfrm>
            <a:off x="4754815" y="896424"/>
            <a:ext cx="2670218" cy="253916"/>
            <a:chOff x="6359903" y="800513"/>
            <a:chExt cx="3560290" cy="338554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0D0A775-5F35-5E43-946E-99AC9D5B0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59903" y="1067273"/>
              <a:ext cx="3560290" cy="152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3ECA231-876C-E245-9018-54618D8B1E4B}"/>
                </a:ext>
              </a:extLst>
            </p:cNvPr>
            <p:cNvSpPr txBox="1"/>
            <p:nvPr/>
          </p:nvSpPr>
          <p:spPr>
            <a:xfrm>
              <a:off x="6826522" y="800513"/>
              <a:ext cx="2095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 Negotiate on MOT test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9BD932-CABA-6149-B482-A4AC12B504B8}"/>
              </a:ext>
            </a:extLst>
          </p:cNvPr>
          <p:cNvGrpSpPr/>
          <p:nvPr/>
        </p:nvGrpSpPr>
        <p:grpSpPr>
          <a:xfrm>
            <a:off x="4754816" y="1128716"/>
            <a:ext cx="2670217" cy="253916"/>
            <a:chOff x="6359903" y="1110236"/>
            <a:chExt cx="3560289" cy="338554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9760BAD-9B5F-9D47-B463-0F1F5C91E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9903" y="1359780"/>
              <a:ext cx="3560289" cy="152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6AE82D2-1060-AD48-9342-930DE6F53047}"/>
                </a:ext>
              </a:extLst>
            </p:cNvPr>
            <p:cNvSpPr txBox="1"/>
            <p:nvPr/>
          </p:nvSpPr>
          <p:spPr>
            <a:xfrm>
              <a:off x="6826520" y="1110236"/>
              <a:ext cx="12892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2b. Issue MOT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2488E9-3BF9-1B4E-97BA-184FC63187D9}"/>
              </a:ext>
            </a:extLst>
          </p:cNvPr>
          <p:cNvGrpSpPr/>
          <p:nvPr/>
        </p:nvGrpSpPr>
        <p:grpSpPr>
          <a:xfrm>
            <a:off x="3742843" y="1967575"/>
            <a:ext cx="346249" cy="1997318"/>
            <a:chOff x="4983838" y="2243312"/>
            <a:chExt cx="461665" cy="2663090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41E0798-3A96-E84C-88DC-AA01485DEDF6}"/>
                </a:ext>
              </a:extLst>
            </p:cNvPr>
            <p:cNvCxnSpPr>
              <a:cxnSpLocks/>
            </p:cNvCxnSpPr>
            <p:nvPr/>
          </p:nvCxnSpPr>
          <p:spPr>
            <a:xfrm>
              <a:off x="5333425" y="2243312"/>
              <a:ext cx="34431" cy="26630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A516FF-8E74-3844-ADB0-EC53E19BAE40}"/>
                </a:ext>
              </a:extLst>
            </p:cNvPr>
            <p:cNvSpPr txBox="1"/>
            <p:nvPr/>
          </p:nvSpPr>
          <p:spPr>
            <a:xfrm>
              <a:off x="4983838" y="2256369"/>
              <a:ext cx="461665" cy="19975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1050" dirty="0"/>
                <a:t>3. Negotiate on insurance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2B537F-EABB-9749-A474-5BBB4E51CFF8}"/>
              </a:ext>
            </a:extLst>
          </p:cNvPr>
          <p:cNvGrpSpPr/>
          <p:nvPr/>
        </p:nvGrpSpPr>
        <p:grpSpPr>
          <a:xfrm>
            <a:off x="4057855" y="1942086"/>
            <a:ext cx="253916" cy="2022809"/>
            <a:chOff x="5403858" y="2209326"/>
            <a:chExt cx="338555" cy="2697078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FF0B24D-A69F-DE49-93FF-190E590C40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5633" y="2243312"/>
              <a:ext cx="23471" cy="2663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185F07-066F-884F-A2B5-974435A1B6CD}"/>
                </a:ext>
              </a:extLst>
            </p:cNvPr>
            <p:cNvSpPr txBox="1"/>
            <p:nvPr/>
          </p:nvSpPr>
          <p:spPr>
            <a:xfrm rot="5400000">
              <a:off x="4311892" y="3301292"/>
              <a:ext cx="2522487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4a.  Require payment and MOT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91EA7E3-1A38-4D4B-97AC-2B613ABEFE1A}"/>
              </a:ext>
            </a:extLst>
          </p:cNvPr>
          <p:cNvGrpSpPr/>
          <p:nvPr/>
        </p:nvGrpSpPr>
        <p:grpSpPr>
          <a:xfrm>
            <a:off x="4292928" y="1949733"/>
            <a:ext cx="455112" cy="2015160"/>
            <a:chOff x="5717272" y="2219523"/>
            <a:chExt cx="606814" cy="2686880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C14BD67-456A-5145-966E-E7DC2FA36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3245" y="2243311"/>
              <a:ext cx="23471" cy="2663092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5EB83B8-1AC9-6347-99BA-C567F5685AD2}"/>
                </a:ext>
              </a:extLst>
            </p:cNvPr>
            <p:cNvSpPr txBox="1"/>
            <p:nvPr/>
          </p:nvSpPr>
          <p:spPr>
            <a:xfrm rot="5400000">
              <a:off x="4724692" y="3222210"/>
              <a:ext cx="2323713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4b.  Send payment and MOT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5F60052-3F6E-AA41-98C9-7FD8352398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52520" y="2243312"/>
              <a:ext cx="2552" cy="2663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874807-D9AD-D147-AF78-44561F25D774}"/>
                </a:ext>
              </a:extLst>
            </p:cNvPr>
            <p:cNvSpPr txBox="1"/>
            <p:nvPr/>
          </p:nvSpPr>
          <p:spPr>
            <a:xfrm rot="5400000">
              <a:off x="5323171" y="2881884"/>
              <a:ext cx="16632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4c.  Issue Insurance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9731EE-A8FE-3B4D-857F-AC6484DE8F8A}"/>
              </a:ext>
            </a:extLst>
          </p:cNvPr>
          <p:cNvGrpSpPr/>
          <p:nvPr/>
        </p:nvGrpSpPr>
        <p:grpSpPr>
          <a:xfrm>
            <a:off x="7729998" y="1343092"/>
            <a:ext cx="1264520" cy="1024610"/>
            <a:chOff x="7729998" y="1343092"/>
            <a:chExt cx="1264520" cy="1024610"/>
          </a:xfrm>
        </p:grpSpPr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DEB65A2A-486A-EF4F-AC54-FE66513D24EB}"/>
                </a:ext>
              </a:extLst>
            </p:cNvPr>
            <p:cNvCxnSpPr>
              <a:stCxn id="52" idx="3"/>
              <a:endCxn id="53" idx="2"/>
            </p:cNvCxnSpPr>
            <p:nvPr/>
          </p:nvCxnSpPr>
          <p:spPr>
            <a:xfrm flipH="1">
              <a:off x="7729998" y="1343092"/>
              <a:ext cx="380835" cy="606641"/>
            </a:xfrm>
            <a:prstGeom prst="curvedConnector4">
              <a:avLst>
                <a:gd name="adj1" fmla="val -86124"/>
                <a:gd name="adj2" fmla="val 1376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E89C45E-E0EB-D44F-BC24-9064EF0AD260}"/>
                </a:ext>
              </a:extLst>
            </p:cNvPr>
            <p:cNvSpPr txBox="1"/>
            <p:nvPr/>
          </p:nvSpPr>
          <p:spPr>
            <a:xfrm>
              <a:off x="8152492" y="1790621"/>
              <a:ext cx="84202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050" dirty="0">
                  <a:cs typeface="Calibri" panose="020F0502020204030204" pitchFamily="34" charset="0"/>
                </a:rPr>
                <a:t>2a.</a:t>
              </a:r>
              <a:r>
                <a:rPr lang="zh-CN" altLang="en-US" sz="1050" dirty="0">
                  <a:cs typeface="Calibri" panose="020F0502020204030204" pitchFamily="34" charset="0"/>
                </a:rPr>
                <a:t> </a:t>
              </a:r>
              <a:r>
                <a:rPr lang="en-US" altLang="zh-CN" sz="1050" dirty="0">
                  <a:cs typeface="Calibri" panose="020F0502020204030204" pitchFamily="34" charset="0"/>
                </a:rPr>
                <a:t>Perform actual MOT test</a:t>
              </a:r>
              <a:endParaRPr lang="en-US" sz="1050" dirty="0">
                <a:cs typeface="Calibri" panose="020F0502020204030204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42CF64F-38A8-F744-B93B-8ABE7B3526F7}"/>
              </a:ext>
            </a:extLst>
          </p:cNvPr>
          <p:cNvSpPr txBox="1"/>
          <p:nvPr/>
        </p:nvSpPr>
        <p:spPr>
          <a:xfrm>
            <a:off x="650203" y="2508114"/>
            <a:ext cx="4071281" cy="1987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on MOT test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MOT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Negotiate Insurance deal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solidFill>
                  <a:srgbClr val="C00000"/>
                </a:solidFill>
              </a:rPr>
              <a:t>Issue Insurance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Issue TAX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78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3 theme">
  <a:themeElements>
    <a:clrScheme name="Custom 5">
      <a:dk1>
        <a:srgbClr val="555861"/>
      </a:dk1>
      <a:lt1>
        <a:srgbClr val="FFFFFF"/>
      </a:lt1>
      <a:dk2>
        <a:srgbClr val="EC1D24"/>
      </a:dk2>
      <a:lt2>
        <a:srgbClr val="000000"/>
      </a:lt2>
      <a:accent1>
        <a:srgbClr val="DCDDE1"/>
      </a:accent1>
      <a:accent2>
        <a:srgbClr val="F04950"/>
      </a:accent2>
      <a:accent3>
        <a:srgbClr val="C6CFEF"/>
      </a:accent3>
      <a:accent4>
        <a:srgbClr val="98A1D1"/>
      </a:accent4>
      <a:accent5>
        <a:srgbClr val="1D2343"/>
      </a:accent5>
      <a:accent6>
        <a:srgbClr val="343C5B"/>
      </a:accent6>
      <a:hlink>
        <a:srgbClr val="EC1D24"/>
      </a:hlink>
      <a:folHlink>
        <a:srgbClr val="EC1D2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2"/>
            </a:solidFill>
            <a:latin typeface="Calibri Light" panose="020F0302020204030204" pitchFamily="34" charset="0"/>
            <a:cs typeface="Calibri Light" panose="020F03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TemplateV4_August2019" id="{44E92701-7024-1B4B-91A6-DDF9753A60A9}" vid="{C74DF92C-41EB-EE4B-89E6-AFBDA55F4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R3 theme</Template>
  <TotalTime>1649</TotalTime>
  <Words>839</Words>
  <Application>Microsoft Macintosh PowerPoint</Application>
  <PresentationFormat>On-screen Show (16:9)</PresentationFormat>
  <Paragraphs>188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 Bold</vt:lpstr>
      <vt:lpstr>Calibri Regular</vt:lpstr>
      <vt:lpstr>Arial</vt:lpstr>
      <vt:lpstr>Calibri</vt:lpstr>
      <vt:lpstr>Calibri Light</vt:lpstr>
      <vt:lpstr>Helvetica Light</vt:lpstr>
      <vt:lpstr>R3 theme</vt:lpstr>
      <vt:lpstr>Car Cordapp Demo</vt:lpstr>
      <vt:lpstr>Problem Statement</vt:lpstr>
      <vt:lpstr>User Case Flow</vt:lpstr>
      <vt:lpstr>User Case Flow</vt:lpstr>
      <vt:lpstr>MOTProposal – State Machine</vt:lpstr>
      <vt:lpstr>User Case Flow</vt:lpstr>
      <vt:lpstr>MOT – State Machine</vt:lpstr>
      <vt:lpstr>User Case Flow</vt:lpstr>
      <vt:lpstr>User Case Flow</vt:lpstr>
      <vt:lpstr>Insurance – State Machine</vt:lpstr>
      <vt:lpstr>User Case Flow</vt:lpstr>
      <vt:lpstr>TAX – State Machine</vt:lpstr>
      <vt:lpstr>Privacy Analysis</vt:lpstr>
      <vt:lpstr>Publish Pattern</vt:lpstr>
      <vt:lpstr>Flow Diagram - PublishStateFlow</vt:lpstr>
      <vt:lpstr>Flow Diagram – InsuranceIssueFlow</vt:lpstr>
      <vt:lpstr>Privacy Analysis  - with Publish Pattern</vt:lpstr>
      <vt:lpstr>User Case Flow – with Publish Pattern</vt:lpstr>
      <vt:lpstr>Demo with Kotlin shell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Cordapp Demo</dc:title>
  <dc:creator>Alice Guo</dc:creator>
  <cp:lastModifiedBy>Alice Guo</cp:lastModifiedBy>
  <cp:revision>32</cp:revision>
  <dcterms:created xsi:type="dcterms:W3CDTF">2019-08-28T02:35:34Z</dcterms:created>
  <dcterms:modified xsi:type="dcterms:W3CDTF">2019-09-11T11:46:48Z</dcterms:modified>
</cp:coreProperties>
</file>